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8.jpg" ContentType="image/jpeg"/>
  <Override PartName="/ppt/media/image14.jpg" ContentType="image/jpeg"/>
  <Override PartName="/ppt/media/image20.jpg" ContentType="image/jpeg"/>
  <Override PartName="/ppt/media/image28.jpg" ContentType="image/jpeg"/>
  <Override PartName="/ppt/media/image3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004F"/>
    <a:srgbClr val="BB0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38" d="100"/>
          <a:sy n="38" d="100"/>
        </p:scale>
        <p:origin x="93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tx1"/>
                </a:solidFill>
                <a:latin typeface="NewJuneSemibold"/>
                <a:cs typeface="NewJune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901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72250" y="2927346"/>
            <a:ext cx="5533397" cy="6669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510" marR="5080" indent="-4445">
              <a:lnSpc>
                <a:spcPct val="101099"/>
              </a:lnSpc>
              <a:spcBef>
                <a:spcPts val="90"/>
              </a:spcBef>
            </a:pPr>
            <a:r>
              <a:rPr sz="3100" dirty="0">
                <a:solidFill>
                  <a:srgbClr val="BB0E6E"/>
                </a:solidFill>
                <a:latin typeface="NewJuneRegular"/>
                <a:cs typeface="NewJuneRegular"/>
              </a:rPr>
              <a:t>2025</a:t>
            </a:r>
            <a:r>
              <a:rPr lang="es-ES" sz="3100" dirty="0">
                <a:solidFill>
                  <a:srgbClr val="BB0E6E"/>
                </a:solidFill>
                <a:latin typeface="NewJuneRegular"/>
                <a:cs typeface="NewJuneRegular"/>
              </a:rPr>
              <a:t>E</a:t>
            </a:r>
            <a:r>
              <a:rPr sz="3100" dirty="0">
                <a:solidFill>
                  <a:srgbClr val="BB0E6E"/>
                </a:solidFill>
                <a:latin typeface="NewJuneRegular"/>
                <a:cs typeface="NewJuneRegular"/>
              </a:rPr>
              <a:t>RAKO</a:t>
            </a:r>
            <a:r>
              <a:rPr sz="3100" spc="190" dirty="0">
                <a:solidFill>
                  <a:srgbClr val="BB0E6E"/>
                </a:solidFill>
                <a:latin typeface="NewJuneRegular"/>
                <a:cs typeface="NewJuneRegular"/>
              </a:rPr>
              <a:t> </a:t>
            </a:r>
            <a:r>
              <a:rPr sz="3100" spc="-10" dirty="0">
                <a:solidFill>
                  <a:srgbClr val="BB0E6E"/>
                </a:solidFill>
                <a:latin typeface="NewJuneRegular"/>
                <a:cs typeface="NewJuneRegular"/>
              </a:rPr>
              <a:t>AURREIKUSPEN EKONOMIKOAK</a:t>
            </a:r>
            <a:endParaRPr sz="3100" dirty="0">
              <a:solidFill>
                <a:srgbClr val="BB0E6E"/>
              </a:solidFill>
              <a:latin typeface="NewJuneRegular"/>
              <a:cs typeface="NewJuneRegular"/>
            </a:endParaRPr>
          </a:p>
          <a:p>
            <a:pPr marL="12700">
              <a:lnSpc>
                <a:spcPct val="100000"/>
              </a:lnSpc>
              <a:spcBef>
                <a:spcPts val="2900"/>
              </a:spcBef>
            </a:pPr>
            <a:r>
              <a:rPr sz="1650" spc="-10" dirty="0">
                <a:solidFill>
                  <a:srgbClr val="51004F"/>
                </a:solidFill>
                <a:latin typeface="NewJuneSemibold"/>
                <a:cs typeface="NewJuneSemibold"/>
              </a:rPr>
              <a:t>Hizlariak/</a:t>
            </a:r>
            <a:r>
              <a:rPr sz="1650" spc="-10" dirty="0">
                <a:solidFill>
                  <a:srgbClr val="51004F"/>
                </a:solidFill>
                <a:latin typeface="NewJuneRegular"/>
                <a:cs typeface="NewJuneRegular"/>
              </a:rPr>
              <a:t>ponentes:</a:t>
            </a:r>
            <a:endParaRPr sz="1650" dirty="0">
              <a:solidFill>
                <a:srgbClr val="51004F"/>
              </a:solidFill>
              <a:latin typeface="NewJuneRegular"/>
              <a:cs typeface="NewJuneRegular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450" dirty="0">
                <a:solidFill>
                  <a:srgbClr val="51004F"/>
                </a:solidFill>
                <a:latin typeface="NewJuneSemibold"/>
                <a:cs typeface="NewJuneSemibold"/>
              </a:rPr>
              <a:t>Javier</a:t>
            </a:r>
            <a:r>
              <a:rPr sz="2450" spc="-70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2450" spc="-10" dirty="0">
                <a:solidFill>
                  <a:srgbClr val="51004F"/>
                </a:solidFill>
                <a:latin typeface="NewJuneSemibold"/>
                <a:cs typeface="NewJuneSemibold"/>
              </a:rPr>
              <a:t>Cortajarena</a:t>
            </a:r>
            <a:endParaRPr sz="2450" dirty="0">
              <a:solidFill>
                <a:srgbClr val="51004F"/>
              </a:solidFill>
              <a:latin typeface="NewJuneSemibold"/>
              <a:cs typeface="NewJuneSemibold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50" dirty="0">
                <a:solidFill>
                  <a:srgbClr val="51004F"/>
                </a:solidFill>
                <a:latin typeface="NewJuneSemibold"/>
                <a:cs typeface="NewJuneSemibold"/>
              </a:rPr>
              <a:t>Lurralde</a:t>
            </a:r>
            <a:r>
              <a:rPr sz="1450" spc="114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1450" spc="-10" dirty="0">
                <a:solidFill>
                  <a:srgbClr val="51004F"/>
                </a:solidFill>
                <a:latin typeface="NewJuneSemibold"/>
                <a:cs typeface="NewJuneSemibold"/>
              </a:rPr>
              <a:t>zuzendaria</a:t>
            </a:r>
            <a:endParaRPr sz="1450" dirty="0">
              <a:solidFill>
                <a:srgbClr val="51004F"/>
              </a:solidFill>
              <a:latin typeface="NewJuneSemibold"/>
              <a:cs typeface="NewJuneSemibold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450" dirty="0">
                <a:solidFill>
                  <a:srgbClr val="51004F"/>
                </a:solidFill>
                <a:latin typeface="NewJuneRegular"/>
                <a:cs typeface="NewJuneRegular"/>
              </a:rPr>
              <a:t>Director</a:t>
            </a:r>
            <a:r>
              <a:rPr sz="1450" spc="100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450" spc="-10" dirty="0">
                <a:solidFill>
                  <a:srgbClr val="51004F"/>
                </a:solidFill>
                <a:latin typeface="NewJuneRegular"/>
                <a:cs typeface="NewJuneRegular"/>
              </a:rPr>
              <a:t>Territorial</a:t>
            </a:r>
            <a:endParaRPr sz="1450" dirty="0">
              <a:solidFill>
                <a:srgbClr val="51004F"/>
              </a:solidFill>
              <a:latin typeface="NewJuneRegular"/>
              <a:cs typeface="NewJuneRegular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1450" dirty="0">
              <a:solidFill>
                <a:srgbClr val="51004F"/>
              </a:solidFill>
              <a:latin typeface="NewJuneRegular"/>
              <a:cs typeface="NewJuneRegular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50" dirty="0">
                <a:solidFill>
                  <a:srgbClr val="51004F"/>
                </a:solidFill>
                <a:latin typeface="NewJuneSemibold"/>
                <a:cs typeface="NewJuneSemibold"/>
              </a:rPr>
              <a:t>Ibon</a:t>
            </a:r>
            <a:r>
              <a:rPr sz="2450" spc="5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2450" spc="-10" dirty="0">
                <a:solidFill>
                  <a:srgbClr val="51004F"/>
                </a:solidFill>
                <a:latin typeface="NewJuneSemibold"/>
                <a:cs typeface="NewJuneSemibold"/>
              </a:rPr>
              <a:t>Urgoiti</a:t>
            </a:r>
            <a:endParaRPr sz="2450" dirty="0">
              <a:solidFill>
                <a:srgbClr val="51004F"/>
              </a:solidFill>
              <a:latin typeface="NewJuneSemibold"/>
              <a:cs typeface="NewJuneSemibold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50" dirty="0">
                <a:solidFill>
                  <a:srgbClr val="51004F"/>
                </a:solidFill>
                <a:latin typeface="NewJuneSemibold"/>
                <a:cs typeface="NewJuneSemibold"/>
              </a:rPr>
              <a:t>Negozio</a:t>
            </a:r>
            <a:r>
              <a:rPr sz="1450" spc="120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1450" dirty="0">
                <a:solidFill>
                  <a:srgbClr val="51004F"/>
                </a:solidFill>
                <a:latin typeface="NewJuneSemibold"/>
                <a:cs typeface="NewJuneSemibold"/>
              </a:rPr>
              <a:t>Garapeneko</a:t>
            </a:r>
            <a:r>
              <a:rPr sz="1450" spc="125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1450" spc="-10" dirty="0">
                <a:solidFill>
                  <a:srgbClr val="51004F"/>
                </a:solidFill>
                <a:latin typeface="NewJuneSemibold"/>
                <a:cs typeface="NewJuneSemibold"/>
              </a:rPr>
              <a:t>zuzendaria</a:t>
            </a:r>
            <a:endParaRPr sz="1450" dirty="0">
              <a:solidFill>
                <a:srgbClr val="51004F"/>
              </a:solidFill>
              <a:latin typeface="NewJuneSemibold"/>
              <a:cs typeface="NewJuneSemibold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450" dirty="0">
                <a:solidFill>
                  <a:srgbClr val="51004F"/>
                </a:solidFill>
                <a:latin typeface="NewJuneRegular"/>
                <a:cs typeface="NewJuneRegular"/>
              </a:rPr>
              <a:t>Director</a:t>
            </a:r>
            <a:r>
              <a:rPr sz="1450" spc="80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450" dirty="0">
                <a:solidFill>
                  <a:srgbClr val="51004F"/>
                </a:solidFill>
                <a:latin typeface="NewJuneRegular"/>
                <a:cs typeface="NewJuneRegular"/>
              </a:rPr>
              <a:t>de</a:t>
            </a:r>
            <a:r>
              <a:rPr sz="1450" spc="80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450" dirty="0">
                <a:solidFill>
                  <a:srgbClr val="51004F"/>
                </a:solidFill>
                <a:latin typeface="NewJuneRegular"/>
                <a:cs typeface="NewJuneRegular"/>
              </a:rPr>
              <a:t>Desarrollo</a:t>
            </a:r>
            <a:r>
              <a:rPr sz="1450" spc="80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450" dirty="0">
                <a:solidFill>
                  <a:srgbClr val="51004F"/>
                </a:solidFill>
                <a:latin typeface="NewJuneRegular"/>
                <a:cs typeface="NewJuneRegular"/>
              </a:rPr>
              <a:t>de</a:t>
            </a:r>
            <a:r>
              <a:rPr sz="1450" spc="80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450" spc="-10" dirty="0">
                <a:solidFill>
                  <a:srgbClr val="51004F"/>
                </a:solidFill>
                <a:latin typeface="NewJuneRegular"/>
                <a:cs typeface="NewJuneRegular"/>
              </a:rPr>
              <a:t>Negocio</a:t>
            </a:r>
            <a:endParaRPr sz="1450" dirty="0">
              <a:solidFill>
                <a:srgbClr val="51004F"/>
              </a:solidFill>
              <a:latin typeface="NewJuneRegular"/>
              <a:cs typeface="NewJuneRegular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1450" dirty="0">
              <a:solidFill>
                <a:srgbClr val="51004F"/>
              </a:solidFill>
              <a:latin typeface="NewJuneRegular"/>
              <a:cs typeface="NewJuneRegular"/>
            </a:endParaRPr>
          </a:p>
          <a:p>
            <a:pPr marL="12700">
              <a:lnSpc>
                <a:spcPct val="100000"/>
              </a:lnSpc>
            </a:pPr>
            <a:r>
              <a:rPr sz="2450" dirty="0">
                <a:solidFill>
                  <a:srgbClr val="51004F"/>
                </a:solidFill>
                <a:latin typeface="NewJuneSemibold"/>
                <a:cs typeface="NewJuneSemibold"/>
              </a:rPr>
              <a:t>Joseba</a:t>
            </a:r>
            <a:r>
              <a:rPr sz="2450" spc="5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2450" spc="-10" dirty="0">
                <a:solidFill>
                  <a:srgbClr val="51004F"/>
                </a:solidFill>
                <a:latin typeface="NewJuneSemibold"/>
                <a:cs typeface="NewJuneSemibold"/>
              </a:rPr>
              <a:t>Madariaga</a:t>
            </a:r>
            <a:endParaRPr sz="2450" dirty="0">
              <a:solidFill>
                <a:srgbClr val="51004F"/>
              </a:solidFill>
              <a:latin typeface="NewJuneSemibold"/>
              <a:cs typeface="NewJuneSemibold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50" dirty="0">
                <a:solidFill>
                  <a:srgbClr val="51004F"/>
                </a:solidFill>
                <a:latin typeface="NewJuneSemibold"/>
                <a:cs typeface="NewJuneSemibold"/>
              </a:rPr>
              <a:t>Ikerketa</a:t>
            </a:r>
            <a:r>
              <a:rPr sz="1450" spc="60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1450" spc="-10" dirty="0">
                <a:solidFill>
                  <a:srgbClr val="51004F"/>
                </a:solidFill>
                <a:latin typeface="NewJuneSemibold"/>
                <a:cs typeface="NewJuneSemibold"/>
              </a:rPr>
              <a:t>Zuzendaria</a:t>
            </a:r>
            <a:endParaRPr sz="1450" dirty="0">
              <a:solidFill>
                <a:srgbClr val="51004F"/>
              </a:solidFill>
              <a:latin typeface="NewJuneSemibold"/>
              <a:cs typeface="NewJuneSemibold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450" dirty="0">
                <a:solidFill>
                  <a:srgbClr val="51004F"/>
                </a:solidFill>
                <a:latin typeface="NewJuneRegular"/>
                <a:cs typeface="NewJuneRegular"/>
              </a:rPr>
              <a:t>Director</a:t>
            </a:r>
            <a:r>
              <a:rPr sz="1450" spc="65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450" dirty="0">
                <a:solidFill>
                  <a:srgbClr val="51004F"/>
                </a:solidFill>
                <a:latin typeface="NewJuneRegular"/>
                <a:cs typeface="NewJuneRegular"/>
              </a:rPr>
              <a:t>de</a:t>
            </a:r>
            <a:r>
              <a:rPr sz="1450" spc="70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450" spc="-10" dirty="0">
                <a:solidFill>
                  <a:srgbClr val="51004F"/>
                </a:solidFill>
                <a:latin typeface="NewJuneRegular"/>
                <a:cs typeface="NewJuneRegular"/>
              </a:rPr>
              <a:t>Estudios</a:t>
            </a:r>
            <a:endParaRPr sz="1450" dirty="0">
              <a:solidFill>
                <a:srgbClr val="51004F"/>
              </a:solidFill>
              <a:latin typeface="NewJuneRegular"/>
              <a:cs typeface="NewJuneRegular"/>
            </a:endParaRPr>
          </a:p>
          <a:p>
            <a:pPr>
              <a:lnSpc>
                <a:spcPct val="100000"/>
              </a:lnSpc>
              <a:spcBef>
                <a:spcPts val="1505"/>
              </a:spcBef>
            </a:pPr>
            <a:endParaRPr sz="1450" dirty="0">
              <a:solidFill>
                <a:srgbClr val="51004F"/>
              </a:solidFill>
              <a:latin typeface="NewJuneRegular"/>
              <a:cs typeface="NewJuneRegular"/>
            </a:endParaRPr>
          </a:p>
          <a:p>
            <a:pPr marL="12700">
              <a:lnSpc>
                <a:spcPts val="1980"/>
              </a:lnSpc>
            </a:pPr>
            <a:r>
              <a:rPr sz="1650" dirty="0">
                <a:solidFill>
                  <a:srgbClr val="51004F"/>
                </a:solidFill>
                <a:latin typeface="NewJuneSemibold"/>
                <a:cs typeface="NewJuneSemibold"/>
              </a:rPr>
              <a:t>Iruñea,</a:t>
            </a:r>
            <a:r>
              <a:rPr sz="1650" spc="-40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1650" dirty="0">
                <a:solidFill>
                  <a:srgbClr val="51004F"/>
                </a:solidFill>
                <a:latin typeface="NewJuneSemibold"/>
                <a:cs typeface="NewJuneSemibold"/>
              </a:rPr>
              <a:t>2024ko</a:t>
            </a:r>
            <a:r>
              <a:rPr sz="1650" spc="-40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1650" spc="-10" dirty="0">
                <a:solidFill>
                  <a:srgbClr val="51004F"/>
                </a:solidFill>
                <a:latin typeface="NewJuneSemibold"/>
                <a:cs typeface="NewJuneSemibold"/>
              </a:rPr>
              <a:t>abendua</a:t>
            </a:r>
            <a:endParaRPr sz="1650" dirty="0">
              <a:solidFill>
                <a:srgbClr val="51004F"/>
              </a:solidFill>
              <a:latin typeface="NewJuneSemibold"/>
              <a:cs typeface="NewJuneSemibold"/>
            </a:endParaRPr>
          </a:p>
          <a:p>
            <a:pPr marL="12700">
              <a:lnSpc>
                <a:spcPct val="100000"/>
              </a:lnSpc>
            </a:pPr>
            <a:r>
              <a:rPr sz="1650" spc="-10" dirty="0">
                <a:solidFill>
                  <a:srgbClr val="51004F"/>
                </a:solidFill>
                <a:latin typeface="NewJuneRegular"/>
                <a:cs typeface="NewJuneRegular"/>
              </a:rPr>
              <a:t>Pamplona,</a:t>
            </a:r>
            <a:r>
              <a:rPr sz="1650" spc="-50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650" dirty="0">
                <a:solidFill>
                  <a:srgbClr val="51004F"/>
                </a:solidFill>
                <a:latin typeface="NewJuneRegular"/>
                <a:cs typeface="NewJuneRegular"/>
              </a:rPr>
              <a:t>diciembre</a:t>
            </a:r>
            <a:r>
              <a:rPr sz="1650" spc="-45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650" dirty="0">
                <a:solidFill>
                  <a:srgbClr val="51004F"/>
                </a:solidFill>
                <a:latin typeface="NewJuneRegular"/>
                <a:cs typeface="NewJuneRegular"/>
              </a:rPr>
              <a:t>de</a:t>
            </a:r>
            <a:r>
              <a:rPr sz="1650" spc="-45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650" spc="-20" dirty="0">
                <a:solidFill>
                  <a:srgbClr val="51004F"/>
                </a:solidFill>
                <a:latin typeface="NewJuneRegular"/>
                <a:cs typeface="NewJuneRegular"/>
              </a:rPr>
              <a:t>2024</a:t>
            </a:r>
            <a:endParaRPr sz="1650" dirty="0">
              <a:solidFill>
                <a:srgbClr val="51004F"/>
              </a:solidFill>
              <a:latin typeface="NewJuneRegular"/>
              <a:cs typeface="NewJuneRegular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1650" dirty="0">
              <a:solidFill>
                <a:srgbClr val="51004F"/>
              </a:solidFill>
              <a:latin typeface="NewJuneRegular"/>
              <a:cs typeface="NewJuneRegular"/>
            </a:endParaRPr>
          </a:p>
          <a:p>
            <a:pPr marL="12700">
              <a:lnSpc>
                <a:spcPts val="1980"/>
              </a:lnSpc>
            </a:pPr>
            <a:r>
              <a:rPr sz="1650" dirty="0">
                <a:solidFill>
                  <a:srgbClr val="51004F"/>
                </a:solidFill>
                <a:latin typeface="NewJuneSemibold"/>
                <a:cs typeface="NewJuneSemibold"/>
              </a:rPr>
              <a:t>Ikerketa</a:t>
            </a:r>
            <a:r>
              <a:rPr sz="1650" spc="-90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1650" spc="-10" dirty="0">
                <a:solidFill>
                  <a:srgbClr val="51004F"/>
                </a:solidFill>
                <a:latin typeface="NewJuneSemibold"/>
                <a:cs typeface="NewJuneSemibold"/>
              </a:rPr>
              <a:t>Departamentua</a:t>
            </a:r>
            <a:endParaRPr sz="1650" dirty="0">
              <a:solidFill>
                <a:srgbClr val="51004F"/>
              </a:solidFill>
              <a:latin typeface="NewJuneSemibold"/>
              <a:cs typeface="NewJuneSemibold"/>
            </a:endParaRPr>
          </a:p>
          <a:p>
            <a:pPr marL="12700">
              <a:lnSpc>
                <a:spcPct val="100000"/>
              </a:lnSpc>
            </a:pPr>
            <a:r>
              <a:rPr sz="1650" spc="-10" dirty="0">
                <a:solidFill>
                  <a:srgbClr val="51004F"/>
                </a:solidFill>
                <a:latin typeface="NewJuneRegular"/>
                <a:cs typeface="NewJuneRegular"/>
              </a:rPr>
              <a:t>Departamento</a:t>
            </a:r>
            <a:r>
              <a:rPr sz="1650" spc="-25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650" dirty="0">
                <a:solidFill>
                  <a:srgbClr val="51004F"/>
                </a:solidFill>
                <a:latin typeface="NewJuneRegular"/>
                <a:cs typeface="NewJuneRegular"/>
              </a:rPr>
              <a:t>de</a:t>
            </a:r>
            <a:r>
              <a:rPr sz="1650" spc="-20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650" spc="-10" dirty="0">
                <a:solidFill>
                  <a:srgbClr val="51004F"/>
                </a:solidFill>
                <a:latin typeface="NewJuneRegular"/>
                <a:cs typeface="NewJuneRegular"/>
              </a:rPr>
              <a:t>Estudios</a:t>
            </a:r>
            <a:endParaRPr sz="1650" dirty="0">
              <a:solidFill>
                <a:srgbClr val="51004F"/>
              </a:solidFill>
              <a:latin typeface="NewJuneRegular"/>
              <a:cs typeface="NewJune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784951" y="6790677"/>
            <a:ext cx="1553845" cy="0"/>
          </a:xfrm>
          <a:custGeom>
            <a:avLst/>
            <a:gdLst/>
            <a:ahLst/>
            <a:cxnLst/>
            <a:rect l="l" t="t" r="r" b="b"/>
            <a:pathLst>
              <a:path w="1553844">
                <a:moveTo>
                  <a:pt x="0" y="0"/>
                </a:moveTo>
                <a:lnTo>
                  <a:pt x="1553355" y="0"/>
                </a:lnTo>
              </a:path>
            </a:pathLst>
          </a:custGeom>
          <a:ln w="10470">
            <a:solidFill>
              <a:srgbClr val="5100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84951" y="5644364"/>
            <a:ext cx="1553845" cy="0"/>
          </a:xfrm>
          <a:custGeom>
            <a:avLst/>
            <a:gdLst/>
            <a:ahLst/>
            <a:cxnLst/>
            <a:rect l="l" t="t" r="r" b="b"/>
            <a:pathLst>
              <a:path w="1553844">
                <a:moveTo>
                  <a:pt x="0" y="0"/>
                </a:moveTo>
                <a:lnTo>
                  <a:pt x="1553355" y="0"/>
                </a:lnTo>
              </a:path>
            </a:pathLst>
          </a:custGeom>
          <a:ln w="10470">
            <a:solidFill>
              <a:srgbClr val="5100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954EB21-D92A-FE64-781C-92E5258D9F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72251" y="1592422"/>
            <a:ext cx="5212080" cy="126237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4845"/>
              </a:lnSpc>
              <a:spcBef>
                <a:spcPts val="135"/>
              </a:spcBef>
            </a:pPr>
            <a:r>
              <a:rPr spc="-10" dirty="0">
                <a:solidFill>
                  <a:srgbClr val="BB0E6E"/>
                </a:solidFill>
              </a:rPr>
              <a:t>PERSPECTIVAS</a:t>
            </a:r>
          </a:p>
          <a:p>
            <a:pPr marL="12700">
              <a:lnSpc>
                <a:spcPts val="4845"/>
              </a:lnSpc>
            </a:pPr>
            <a:r>
              <a:rPr dirty="0">
                <a:solidFill>
                  <a:srgbClr val="BB0E6E"/>
                </a:solidFill>
              </a:rPr>
              <a:t>ECONÓMICAS</a:t>
            </a:r>
            <a:r>
              <a:rPr spc="235" dirty="0">
                <a:solidFill>
                  <a:srgbClr val="BB0E6E"/>
                </a:solidFill>
              </a:rPr>
              <a:t> </a:t>
            </a:r>
            <a:r>
              <a:rPr spc="-20" dirty="0">
                <a:solidFill>
                  <a:srgbClr val="BB0E6E"/>
                </a:solidFill>
              </a:rPr>
              <a:t>2025</a:t>
            </a:r>
          </a:p>
        </p:txBody>
      </p:sp>
      <p:pic>
        <p:nvPicPr>
          <p:cNvPr id="7" name="object 8">
            <a:extLst>
              <a:ext uri="{FF2B5EF4-FFF2-40B4-BE49-F238E27FC236}">
                <a16:creationId xmlns:a16="http://schemas.microsoft.com/office/drawing/2014/main" id="{A5879D50-C1DD-AA1A-5873-4F66705E519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586" y="1223656"/>
            <a:ext cx="10650767" cy="9921787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5F6CFCF4-1606-90C5-6AB7-39CB34138947}"/>
              </a:ext>
            </a:extLst>
          </p:cNvPr>
          <p:cNvSpPr/>
          <p:nvPr/>
        </p:nvSpPr>
        <p:spPr>
          <a:xfrm>
            <a:off x="17612035" y="10057696"/>
            <a:ext cx="1701164" cy="518159"/>
          </a:xfrm>
          <a:custGeom>
            <a:avLst/>
            <a:gdLst/>
            <a:ahLst/>
            <a:cxnLst/>
            <a:rect l="l" t="t" r="r" b="b"/>
            <a:pathLst>
              <a:path w="1701165" h="518159">
                <a:moveTo>
                  <a:pt x="47474" y="2251"/>
                </a:moveTo>
                <a:lnTo>
                  <a:pt x="0" y="2251"/>
                </a:lnTo>
                <a:lnTo>
                  <a:pt x="0" y="228013"/>
                </a:lnTo>
                <a:lnTo>
                  <a:pt x="27256" y="260363"/>
                </a:lnTo>
                <a:lnTo>
                  <a:pt x="34491" y="260923"/>
                </a:lnTo>
                <a:lnTo>
                  <a:pt x="165733" y="260923"/>
                </a:lnTo>
                <a:lnTo>
                  <a:pt x="165733" y="216590"/>
                </a:lnTo>
                <a:lnTo>
                  <a:pt x="47474" y="216590"/>
                </a:lnTo>
                <a:lnTo>
                  <a:pt x="47474" y="2251"/>
                </a:lnTo>
                <a:close/>
              </a:path>
              <a:path w="1701165" h="518159">
                <a:moveTo>
                  <a:pt x="321749" y="0"/>
                </a:moveTo>
                <a:lnTo>
                  <a:pt x="200653" y="260923"/>
                </a:lnTo>
                <a:lnTo>
                  <a:pt x="250337" y="260923"/>
                </a:lnTo>
                <a:lnTo>
                  <a:pt x="270714" y="207742"/>
                </a:lnTo>
                <a:lnTo>
                  <a:pt x="421411" y="207742"/>
                </a:lnTo>
                <a:lnTo>
                  <a:pt x="405061" y="163942"/>
                </a:lnTo>
                <a:lnTo>
                  <a:pt x="286232" y="163942"/>
                </a:lnTo>
                <a:lnTo>
                  <a:pt x="321299" y="69620"/>
                </a:lnTo>
                <a:lnTo>
                  <a:pt x="369852" y="69620"/>
                </a:lnTo>
                <a:lnTo>
                  <a:pt x="351559" y="20617"/>
                </a:lnTo>
                <a:lnTo>
                  <a:pt x="346886" y="11794"/>
                </a:lnTo>
                <a:lnTo>
                  <a:pt x="340250" y="5329"/>
                </a:lnTo>
                <a:lnTo>
                  <a:pt x="331813" y="1354"/>
                </a:lnTo>
                <a:lnTo>
                  <a:pt x="321749" y="0"/>
                </a:lnTo>
                <a:close/>
              </a:path>
              <a:path w="1701165" h="518159">
                <a:moveTo>
                  <a:pt x="421411" y="207742"/>
                </a:moveTo>
                <a:lnTo>
                  <a:pt x="370627" y="207742"/>
                </a:lnTo>
                <a:lnTo>
                  <a:pt x="391045" y="260923"/>
                </a:lnTo>
                <a:lnTo>
                  <a:pt x="441264" y="260923"/>
                </a:lnTo>
                <a:lnTo>
                  <a:pt x="421411" y="207742"/>
                </a:lnTo>
                <a:close/>
              </a:path>
              <a:path w="1701165" h="518159">
                <a:moveTo>
                  <a:pt x="369852" y="69620"/>
                </a:moveTo>
                <a:lnTo>
                  <a:pt x="321299" y="69620"/>
                </a:lnTo>
                <a:lnTo>
                  <a:pt x="355329" y="163942"/>
                </a:lnTo>
                <a:lnTo>
                  <a:pt x="405061" y="163942"/>
                </a:lnTo>
                <a:lnTo>
                  <a:pt x="369852" y="69620"/>
                </a:lnTo>
                <a:close/>
              </a:path>
              <a:path w="1701165" h="518159">
                <a:moveTo>
                  <a:pt x="601175" y="2251"/>
                </a:moveTo>
                <a:lnTo>
                  <a:pt x="523177" y="2251"/>
                </a:lnTo>
                <a:lnTo>
                  <a:pt x="515892" y="2786"/>
                </a:lnTo>
                <a:lnTo>
                  <a:pt x="489157" y="34564"/>
                </a:lnTo>
                <a:lnTo>
                  <a:pt x="489157" y="228013"/>
                </a:lnTo>
                <a:lnTo>
                  <a:pt x="516526" y="260363"/>
                </a:lnTo>
                <a:lnTo>
                  <a:pt x="523806" y="260923"/>
                </a:lnTo>
                <a:lnTo>
                  <a:pt x="603081" y="260923"/>
                </a:lnTo>
                <a:lnTo>
                  <a:pt x="649905" y="250459"/>
                </a:lnTo>
                <a:lnTo>
                  <a:pt x="678543" y="219768"/>
                </a:lnTo>
                <a:lnTo>
                  <a:pt x="679322" y="217239"/>
                </a:lnTo>
                <a:lnTo>
                  <a:pt x="535533" y="217239"/>
                </a:lnTo>
                <a:lnTo>
                  <a:pt x="535533" y="152477"/>
                </a:lnTo>
                <a:lnTo>
                  <a:pt x="672435" y="152477"/>
                </a:lnTo>
                <a:lnTo>
                  <a:pt x="672051" y="151863"/>
                </a:lnTo>
                <a:lnTo>
                  <a:pt x="667908" y="146359"/>
                </a:lnTo>
                <a:lnTo>
                  <a:pt x="663225" y="141116"/>
                </a:lnTo>
                <a:lnTo>
                  <a:pt x="651163" y="128582"/>
                </a:lnTo>
                <a:lnTo>
                  <a:pt x="660252" y="116132"/>
                </a:lnTo>
                <a:lnTo>
                  <a:pt x="664471" y="109588"/>
                </a:lnTo>
                <a:lnTo>
                  <a:pt x="664565" y="109399"/>
                </a:lnTo>
                <a:lnTo>
                  <a:pt x="535533" y="109399"/>
                </a:lnTo>
                <a:lnTo>
                  <a:pt x="535533" y="45286"/>
                </a:lnTo>
                <a:lnTo>
                  <a:pt x="671105" y="45286"/>
                </a:lnTo>
                <a:lnTo>
                  <a:pt x="669734" y="40539"/>
                </a:lnTo>
                <a:lnTo>
                  <a:pt x="643064" y="11700"/>
                </a:lnTo>
                <a:lnTo>
                  <a:pt x="616674" y="3310"/>
                </a:lnTo>
                <a:lnTo>
                  <a:pt x="601175" y="2251"/>
                </a:lnTo>
                <a:close/>
              </a:path>
              <a:path w="1701165" h="518159">
                <a:moveTo>
                  <a:pt x="672435" y="152477"/>
                </a:moveTo>
                <a:lnTo>
                  <a:pt x="612180" y="152477"/>
                </a:lnTo>
                <a:lnTo>
                  <a:pt x="626504" y="167387"/>
                </a:lnTo>
                <a:lnTo>
                  <a:pt x="630326" y="171314"/>
                </a:lnTo>
                <a:lnTo>
                  <a:pt x="633352" y="175397"/>
                </a:lnTo>
                <a:lnTo>
                  <a:pt x="635425" y="179439"/>
                </a:lnTo>
                <a:lnTo>
                  <a:pt x="637101" y="182999"/>
                </a:lnTo>
                <a:lnTo>
                  <a:pt x="638032" y="187072"/>
                </a:lnTo>
                <a:lnTo>
                  <a:pt x="638032" y="199679"/>
                </a:lnTo>
                <a:lnTo>
                  <a:pt x="604515" y="217239"/>
                </a:lnTo>
                <a:lnTo>
                  <a:pt x="679322" y="217239"/>
                </a:lnTo>
                <a:lnTo>
                  <a:pt x="682794" y="205974"/>
                </a:lnTo>
                <a:lnTo>
                  <a:pt x="684220" y="190570"/>
                </a:lnTo>
                <a:lnTo>
                  <a:pt x="683880" y="183511"/>
                </a:lnTo>
                <a:lnTo>
                  <a:pt x="682850" y="176633"/>
                </a:lnTo>
                <a:lnTo>
                  <a:pt x="681118" y="169967"/>
                </a:lnTo>
                <a:lnTo>
                  <a:pt x="678670" y="163544"/>
                </a:lnTo>
                <a:lnTo>
                  <a:pt x="675643" y="157600"/>
                </a:lnTo>
                <a:lnTo>
                  <a:pt x="672435" y="152477"/>
                </a:lnTo>
                <a:close/>
              </a:path>
              <a:path w="1701165" h="518159">
                <a:moveTo>
                  <a:pt x="671105" y="45286"/>
                </a:moveTo>
                <a:lnTo>
                  <a:pt x="608232" y="45286"/>
                </a:lnTo>
                <a:lnTo>
                  <a:pt x="618169" y="46375"/>
                </a:lnTo>
                <a:lnTo>
                  <a:pt x="622651" y="51631"/>
                </a:lnTo>
                <a:lnTo>
                  <a:pt x="626829" y="56291"/>
                </a:lnTo>
                <a:lnTo>
                  <a:pt x="628839" y="62238"/>
                </a:lnTo>
                <a:lnTo>
                  <a:pt x="628839" y="74783"/>
                </a:lnTo>
                <a:lnTo>
                  <a:pt x="610766" y="109399"/>
                </a:lnTo>
                <a:lnTo>
                  <a:pt x="664565" y="109399"/>
                </a:lnTo>
                <a:lnTo>
                  <a:pt x="675047" y="70060"/>
                </a:lnTo>
                <a:lnTo>
                  <a:pt x="673716" y="54328"/>
                </a:lnTo>
                <a:lnTo>
                  <a:pt x="671105" y="45286"/>
                </a:lnTo>
                <a:close/>
              </a:path>
              <a:path w="1701165" h="518159">
                <a:moveTo>
                  <a:pt x="852487" y="931"/>
                </a:moveTo>
                <a:lnTo>
                  <a:pt x="804069" y="9685"/>
                </a:lnTo>
                <a:lnTo>
                  <a:pt x="765442" y="35799"/>
                </a:lnTo>
                <a:lnTo>
                  <a:pt x="740687" y="77264"/>
                </a:lnTo>
                <a:lnTo>
                  <a:pt x="736926" y="89754"/>
                </a:lnTo>
                <a:lnTo>
                  <a:pt x="736854" y="89992"/>
                </a:lnTo>
                <a:lnTo>
                  <a:pt x="732101" y="131975"/>
                </a:lnTo>
                <a:lnTo>
                  <a:pt x="732092" y="132215"/>
                </a:lnTo>
                <a:lnTo>
                  <a:pt x="732615" y="147159"/>
                </a:lnTo>
                <a:lnTo>
                  <a:pt x="740396" y="187104"/>
                </a:lnTo>
                <a:lnTo>
                  <a:pt x="764688" y="228715"/>
                </a:lnTo>
                <a:lnTo>
                  <a:pt x="802708" y="254704"/>
                </a:lnTo>
                <a:lnTo>
                  <a:pt x="826044" y="261317"/>
                </a:lnTo>
                <a:lnTo>
                  <a:pt x="826311" y="261317"/>
                </a:lnTo>
                <a:lnTo>
                  <a:pt x="838245" y="262908"/>
                </a:lnTo>
                <a:lnTo>
                  <a:pt x="838629" y="262908"/>
                </a:lnTo>
                <a:lnTo>
                  <a:pt x="850989" y="263437"/>
                </a:lnTo>
                <a:lnTo>
                  <a:pt x="863812" y="262908"/>
                </a:lnTo>
                <a:lnTo>
                  <a:pt x="910037" y="250108"/>
                </a:lnTo>
                <a:lnTo>
                  <a:pt x="945578" y="220158"/>
                </a:lnTo>
                <a:lnTo>
                  <a:pt x="945816" y="219801"/>
                </a:lnTo>
                <a:lnTo>
                  <a:pt x="854141" y="219801"/>
                </a:lnTo>
                <a:lnTo>
                  <a:pt x="844186" y="219378"/>
                </a:lnTo>
                <a:lnTo>
                  <a:pt x="836931" y="218400"/>
                </a:lnTo>
                <a:lnTo>
                  <a:pt x="836653" y="218400"/>
                </a:lnTo>
                <a:lnTo>
                  <a:pt x="828815" y="216528"/>
                </a:lnTo>
                <a:lnTo>
                  <a:pt x="794980" y="192217"/>
                </a:lnTo>
                <a:lnTo>
                  <a:pt x="780591" y="152618"/>
                </a:lnTo>
                <a:lnTo>
                  <a:pt x="779222" y="131975"/>
                </a:lnTo>
                <a:lnTo>
                  <a:pt x="780439" y="111565"/>
                </a:lnTo>
                <a:lnTo>
                  <a:pt x="798285" y="66374"/>
                </a:lnTo>
                <a:lnTo>
                  <a:pt x="834500" y="46073"/>
                </a:lnTo>
                <a:lnTo>
                  <a:pt x="833769" y="46073"/>
                </a:lnTo>
                <a:lnTo>
                  <a:pt x="849490" y="44781"/>
                </a:lnTo>
                <a:lnTo>
                  <a:pt x="946258" y="44781"/>
                </a:lnTo>
                <a:lnTo>
                  <a:pt x="938735" y="35632"/>
                </a:lnTo>
                <a:lnTo>
                  <a:pt x="900674" y="9685"/>
                </a:lnTo>
                <a:lnTo>
                  <a:pt x="865365" y="1498"/>
                </a:lnTo>
                <a:lnTo>
                  <a:pt x="852487" y="931"/>
                </a:lnTo>
                <a:close/>
              </a:path>
              <a:path w="1701165" h="518159">
                <a:moveTo>
                  <a:pt x="946229" y="44781"/>
                </a:moveTo>
                <a:lnTo>
                  <a:pt x="853864" y="44781"/>
                </a:lnTo>
                <a:lnTo>
                  <a:pt x="859285" y="45013"/>
                </a:lnTo>
                <a:lnTo>
                  <a:pt x="867175" y="46073"/>
                </a:lnTo>
                <a:lnTo>
                  <a:pt x="904066" y="66374"/>
                </a:lnTo>
                <a:lnTo>
                  <a:pt x="920844" y="101954"/>
                </a:lnTo>
                <a:lnTo>
                  <a:pt x="923856" y="131975"/>
                </a:lnTo>
                <a:lnTo>
                  <a:pt x="922642" y="152618"/>
                </a:lnTo>
                <a:lnTo>
                  <a:pt x="904855" y="198067"/>
                </a:lnTo>
                <a:lnTo>
                  <a:pt x="868472" y="218400"/>
                </a:lnTo>
                <a:lnTo>
                  <a:pt x="851642" y="219801"/>
                </a:lnTo>
                <a:lnTo>
                  <a:pt x="945816" y="219801"/>
                </a:lnTo>
                <a:lnTo>
                  <a:pt x="966567" y="175104"/>
                </a:lnTo>
                <a:lnTo>
                  <a:pt x="971373" y="132215"/>
                </a:lnTo>
                <a:lnTo>
                  <a:pt x="970843" y="117412"/>
                </a:lnTo>
                <a:lnTo>
                  <a:pt x="963059" y="77515"/>
                </a:lnTo>
                <a:lnTo>
                  <a:pt x="958393" y="65677"/>
                </a:lnTo>
                <a:lnTo>
                  <a:pt x="958303" y="65451"/>
                </a:lnTo>
                <a:lnTo>
                  <a:pt x="952759" y="54753"/>
                </a:lnTo>
                <a:lnTo>
                  <a:pt x="952655" y="54552"/>
                </a:lnTo>
                <a:lnTo>
                  <a:pt x="946229" y="44781"/>
                </a:lnTo>
                <a:close/>
              </a:path>
              <a:path w="1701165" h="518159">
                <a:moveTo>
                  <a:pt x="1129002" y="2251"/>
                </a:moveTo>
                <a:lnTo>
                  <a:pt x="1053224" y="2251"/>
                </a:lnTo>
                <a:lnTo>
                  <a:pt x="1045954" y="2786"/>
                </a:lnTo>
                <a:lnTo>
                  <a:pt x="1019277" y="34564"/>
                </a:lnTo>
                <a:lnTo>
                  <a:pt x="1019277" y="260923"/>
                </a:lnTo>
                <a:lnTo>
                  <a:pt x="1066166" y="260923"/>
                </a:lnTo>
                <a:lnTo>
                  <a:pt x="1066166" y="164905"/>
                </a:lnTo>
                <a:lnTo>
                  <a:pt x="1178626" y="164905"/>
                </a:lnTo>
                <a:lnTo>
                  <a:pt x="1170508" y="147922"/>
                </a:lnTo>
                <a:lnTo>
                  <a:pt x="1184979" y="129409"/>
                </a:lnTo>
                <a:lnTo>
                  <a:pt x="1188843" y="123923"/>
                </a:lnTo>
                <a:lnTo>
                  <a:pt x="1190197" y="121765"/>
                </a:lnTo>
                <a:lnTo>
                  <a:pt x="1066166" y="121765"/>
                </a:lnTo>
                <a:lnTo>
                  <a:pt x="1066166" y="45286"/>
                </a:lnTo>
                <a:lnTo>
                  <a:pt x="1199963" y="45286"/>
                </a:lnTo>
                <a:lnTo>
                  <a:pt x="1199799" y="44660"/>
                </a:lnTo>
                <a:lnTo>
                  <a:pt x="1193310" y="31800"/>
                </a:lnTo>
                <a:lnTo>
                  <a:pt x="1184267" y="21098"/>
                </a:lnTo>
                <a:lnTo>
                  <a:pt x="1173158" y="12866"/>
                </a:lnTo>
                <a:lnTo>
                  <a:pt x="1160463" y="7083"/>
                </a:lnTo>
                <a:lnTo>
                  <a:pt x="1160677" y="7083"/>
                </a:lnTo>
                <a:lnTo>
                  <a:pt x="1145494" y="3433"/>
                </a:lnTo>
                <a:lnTo>
                  <a:pt x="1129002" y="2251"/>
                </a:lnTo>
                <a:close/>
              </a:path>
              <a:path w="1701165" h="518159">
                <a:moveTo>
                  <a:pt x="1178626" y="164905"/>
                </a:moveTo>
                <a:lnTo>
                  <a:pt x="1127703" y="164905"/>
                </a:lnTo>
                <a:lnTo>
                  <a:pt x="1172801" y="260923"/>
                </a:lnTo>
                <a:lnTo>
                  <a:pt x="1224517" y="260923"/>
                </a:lnTo>
                <a:lnTo>
                  <a:pt x="1178626" y="164905"/>
                </a:lnTo>
                <a:close/>
              </a:path>
              <a:path w="1701165" h="518159">
                <a:moveTo>
                  <a:pt x="1199963" y="45286"/>
                </a:moveTo>
                <a:lnTo>
                  <a:pt x="1134761" y="45286"/>
                </a:lnTo>
                <a:lnTo>
                  <a:pt x="1139860" y="46082"/>
                </a:lnTo>
                <a:lnTo>
                  <a:pt x="1143692" y="47694"/>
                </a:lnTo>
                <a:lnTo>
                  <a:pt x="1158833" y="71798"/>
                </a:lnTo>
                <a:lnTo>
                  <a:pt x="1158833" y="82301"/>
                </a:lnTo>
                <a:lnTo>
                  <a:pt x="1135536" y="121765"/>
                </a:lnTo>
                <a:lnTo>
                  <a:pt x="1190197" y="121765"/>
                </a:lnTo>
                <a:lnTo>
                  <a:pt x="1203375" y="91965"/>
                </a:lnTo>
                <a:lnTo>
                  <a:pt x="1203439" y="91728"/>
                </a:lnTo>
                <a:lnTo>
                  <a:pt x="1204623" y="84297"/>
                </a:lnTo>
                <a:lnTo>
                  <a:pt x="1205020" y="76657"/>
                </a:lnTo>
                <a:lnTo>
                  <a:pt x="1203711" y="59630"/>
                </a:lnTo>
                <a:lnTo>
                  <a:pt x="1199963" y="45286"/>
                </a:lnTo>
                <a:close/>
              </a:path>
              <a:path w="1701165" h="518159">
                <a:moveTo>
                  <a:pt x="1380607" y="0"/>
                </a:moveTo>
                <a:lnTo>
                  <a:pt x="1259438" y="260923"/>
                </a:lnTo>
                <a:lnTo>
                  <a:pt x="1309153" y="260923"/>
                </a:lnTo>
                <a:lnTo>
                  <a:pt x="1329425" y="207742"/>
                </a:lnTo>
                <a:lnTo>
                  <a:pt x="1480232" y="207742"/>
                </a:lnTo>
                <a:lnTo>
                  <a:pt x="1463869" y="163942"/>
                </a:lnTo>
                <a:lnTo>
                  <a:pt x="1344953" y="163942"/>
                </a:lnTo>
                <a:lnTo>
                  <a:pt x="1380094" y="69620"/>
                </a:lnTo>
                <a:lnTo>
                  <a:pt x="1428630" y="69620"/>
                </a:lnTo>
                <a:lnTo>
                  <a:pt x="1410323" y="20617"/>
                </a:lnTo>
                <a:lnTo>
                  <a:pt x="1405674" y="11794"/>
                </a:lnTo>
                <a:lnTo>
                  <a:pt x="1399053" y="5329"/>
                </a:lnTo>
                <a:lnTo>
                  <a:pt x="1390635" y="1354"/>
                </a:lnTo>
                <a:lnTo>
                  <a:pt x="1380607" y="0"/>
                </a:lnTo>
                <a:close/>
              </a:path>
              <a:path w="1701165" h="518159">
                <a:moveTo>
                  <a:pt x="1480232" y="207742"/>
                </a:moveTo>
                <a:lnTo>
                  <a:pt x="1429548" y="207742"/>
                </a:lnTo>
                <a:lnTo>
                  <a:pt x="1449830" y="260923"/>
                </a:lnTo>
                <a:lnTo>
                  <a:pt x="1500100" y="260923"/>
                </a:lnTo>
                <a:lnTo>
                  <a:pt x="1480232" y="207742"/>
                </a:lnTo>
                <a:close/>
              </a:path>
              <a:path w="1701165" h="518159">
                <a:moveTo>
                  <a:pt x="1428630" y="69620"/>
                </a:moveTo>
                <a:lnTo>
                  <a:pt x="1380094" y="69620"/>
                </a:lnTo>
                <a:lnTo>
                  <a:pt x="1414187" y="163942"/>
                </a:lnTo>
                <a:lnTo>
                  <a:pt x="1463869" y="163942"/>
                </a:lnTo>
                <a:lnTo>
                  <a:pt x="1428630" y="69620"/>
                </a:lnTo>
                <a:close/>
              </a:path>
              <a:path w="1701165" h="518159">
                <a:moveTo>
                  <a:pt x="1582779" y="2251"/>
                </a:moveTo>
                <a:lnTo>
                  <a:pt x="1535324" y="2251"/>
                </a:lnTo>
                <a:lnTo>
                  <a:pt x="1535324" y="228013"/>
                </a:lnTo>
                <a:lnTo>
                  <a:pt x="1562566" y="260363"/>
                </a:lnTo>
                <a:lnTo>
                  <a:pt x="1569878" y="260923"/>
                </a:lnTo>
                <a:lnTo>
                  <a:pt x="1701079" y="260923"/>
                </a:lnTo>
                <a:lnTo>
                  <a:pt x="1701079" y="216590"/>
                </a:lnTo>
                <a:lnTo>
                  <a:pt x="1582779" y="216590"/>
                </a:lnTo>
                <a:lnTo>
                  <a:pt x="1582779" y="2251"/>
                </a:lnTo>
                <a:close/>
              </a:path>
              <a:path w="1701165" h="518159">
                <a:moveTo>
                  <a:pt x="1185105" y="369726"/>
                </a:moveTo>
                <a:lnTo>
                  <a:pt x="1165535" y="369726"/>
                </a:lnTo>
                <a:lnTo>
                  <a:pt x="1165626" y="472362"/>
                </a:lnTo>
                <a:lnTo>
                  <a:pt x="1166508" y="478508"/>
                </a:lnTo>
                <a:lnTo>
                  <a:pt x="1168550" y="484927"/>
                </a:lnTo>
                <a:lnTo>
                  <a:pt x="1170477" y="491388"/>
                </a:lnTo>
                <a:lnTo>
                  <a:pt x="1173337" y="496707"/>
                </a:lnTo>
                <a:lnTo>
                  <a:pt x="1173657" y="497199"/>
                </a:lnTo>
                <a:lnTo>
                  <a:pt x="1178047" y="501712"/>
                </a:lnTo>
                <a:lnTo>
                  <a:pt x="1182424" y="506497"/>
                </a:lnTo>
                <a:lnTo>
                  <a:pt x="1220025" y="516989"/>
                </a:lnTo>
                <a:lnTo>
                  <a:pt x="1224570" y="516989"/>
                </a:lnTo>
                <a:lnTo>
                  <a:pt x="1228717" y="516723"/>
                </a:lnTo>
                <a:lnTo>
                  <a:pt x="1229234" y="516723"/>
                </a:lnTo>
                <a:lnTo>
                  <a:pt x="1266348" y="510403"/>
                </a:lnTo>
                <a:lnTo>
                  <a:pt x="1276652" y="508078"/>
                </a:lnTo>
                <a:lnTo>
                  <a:pt x="1281887" y="501429"/>
                </a:lnTo>
                <a:lnTo>
                  <a:pt x="1281887" y="498717"/>
                </a:lnTo>
                <a:lnTo>
                  <a:pt x="1215031" y="498717"/>
                </a:lnTo>
                <a:lnTo>
                  <a:pt x="1209188" y="497817"/>
                </a:lnTo>
                <a:lnTo>
                  <a:pt x="1204413" y="495943"/>
                </a:lnTo>
                <a:lnTo>
                  <a:pt x="1199628" y="494267"/>
                </a:lnTo>
                <a:lnTo>
                  <a:pt x="1195837" y="491618"/>
                </a:lnTo>
                <a:lnTo>
                  <a:pt x="1185105" y="467566"/>
                </a:lnTo>
                <a:lnTo>
                  <a:pt x="1185105" y="369726"/>
                </a:lnTo>
                <a:close/>
              </a:path>
              <a:path w="1701165" h="518159">
                <a:moveTo>
                  <a:pt x="1281887" y="369726"/>
                </a:moveTo>
                <a:lnTo>
                  <a:pt x="1262170" y="369726"/>
                </a:lnTo>
                <a:lnTo>
                  <a:pt x="1262170" y="492676"/>
                </a:lnTo>
                <a:lnTo>
                  <a:pt x="1256799" y="494267"/>
                </a:lnTo>
                <a:lnTo>
                  <a:pt x="1252202" y="495220"/>
                </a:lnTo>
                <a:lnTo>
                  <a:pt x="1248108" y="495943"/>
                </a:lnTo>
                <a:lnTo>
                  <a:pt x="1244182" y="496707"/>
                </a:lnTo>
                <a:lnTo>
                  <a:pt x="1240517" y="497199"/>
                </a:lnTo>
                <a:lnTo>
                  <a:pt x="1236692" y="497817"/>
                </a:lnTo>
                <a:lnTo>
                  <a:pt x="1236542" y="497817"/>
                </a:lnTo>
                <a:lnTo>
                  <a:pt x="1231418" y="498487"/>
                </a:lnTo>
                <a:lnTo>
                  <a:pt x="1228957" y="498487"/>
                </a:lnTo>
                <a:lnTo>
                  <a:pt x="1224952" y="498717"/>
                </a:lnTo>
                <a:lnTo>
                  <a:pt x="1281887" y="498717"/>
                </a:lnTo>
                <a:lnTo>
                  <a:pt x="1281887" y="369726"/>
                </a:lnTo>
                <a:close/>
              </a:path>
              <a:path w="1701165" h="518159">
                <a:moveTo>
                  <a:pt x="1351309" y="387255"/>
                </a:moveTo>
                <a:lnTo>
                  <a:pt x="1331624" y="387255"/>
                </a:lnTo>
                <a:lnTo>
                  <a:pt x="1331624" y="471189"/>
                </a:lnTo>
                <a:lnTo>
                  <a:pt x="1334256" y="491426"/>
                </a:lnTo>
                <a:lnTo>
                  <a:pt x="1342146" y="505872"/>
                </a:lnTo>
                <a:lnTo>
                  <a:pt x="1355279" y="514533"/>
                </a:lnTo>
                <a:lnTo>
                  <a:pt x="1373644" y="517418"/>
                </a:lnTo>
                <a:lnTo>
                  <a:pt x="1379071" y="517152"/>
                </a:lnTo>
                <a:lnTo>
                  <a:pt x="1386044" y="516348"/>
                </a:lnTo>
                <a:lnTo>
                  <a:pt x="1394544" y="514998"/>
                </a:lnTo>
                <a:lnTo>
                  <a:pt x="1404554" y="513094"/>
                </a:lnTo>
                <a:lnTo>
                  <a:pt x="1402234" y="499230"/>
                </a:lnTo>
                <a:lnTo>
                  <a:pt x="1365790" y="499230"/>
                </a:lnTo>
                <a:lnTo>
                  <a:pt x="1359927" y="496979"/>
                </a:lnTo>
                <a:lnTo>
                  <a:pt x="1356545" y="491953"/>
                </a:lnTo>
                <a:lnTo>
                  <a:pt x="1353047" y="487315"/>
                </a:lnTo>
                <a:lnTo>
                  <a:pt x="1351309" y="479817"/>
                </a:lnTo>
                <a:lnTo>
                  <a:pt x="1351309" y="387255"/>
                </a:lnTo>
                <a:close/>
              </a:path>
              <a:path w="1701165" h="518159">
                <a:moveTo>
                  <a:pt x="1401517" y="494948"/>
                </a:moveTo>
                <a:lnTo>
                  <a:pt x="1394125" y="496623"/>
                </a:lnTo>
                <a:lnTo>
                  <a:pt x="1380722" y="498906"/>
                </a:lnTo>
                <a:lnTo>
                  <a:pt x="1377246" y="499230"/>
                </a:lnTo>
                <a:lnTo>
                  <a:pt x="1402234" y="499230"/>
                </a:lnTo>
                <a:lnTo>
                  <a:pt x="1401517" y="494948"/>
                </a:lnTo>
                <a:close/>
              </a:path>
              <a:path w="1701165" h="518159">
                <a:moveTo>
                  <a:pt x="1401046" y="369475"/>
                </a:moveTo>
                <a:lnTo>
                  <a:pt x="1308358" y="369475"/>
                </a:lnTo>
                <a:lnTo>
                  <a:pt x="1308358" y="387255"/>
                </a:lnTo>
                <a:lnTo>
                  <a:pt x="1401046" y="387255"/>
                </a:lnTo>
                <a:lnTo>
                  <a:pt x="1401046" y="369475"/>
                </a:lnTo>
                <a:close/>
              </a:path>
              <a:path w="1701165" h="518159">
                <a:moveTo>
                  <a:pt x="1351309" y="331612"/>
                </a:moveTo>
                <a:lnTo>
                  <a:pt x="1331624" y="335727"/>
                </a:lnTo>
                <a:lnTo>
                  <a:pt x="1331624" y="369475"/>
                </a:lnTo>
                <a:lnTo>
                  <a:pt x="1351309" y="369475"/>
                </a:lnTo>
                <a:lnTo>
                  <a:pt x="1351309" y="331612"/>
                </a:lnTo>
                <a:close/>
              </a:path>
              <a:path w="1701165" h="518159">
                <a:moveTo>
                  <a:pt x="1692478" y="386333"/>
                </a:moveTo>
                <a:lnTo>
                  <a:pt x="1647656" y="386333"/>
                </a:lnTo>
                <a:lnTo>
                  <a:pt x="1654965" y="386797"/>
                </a:lnTo>
                <a:lnTo>
                  <a:pt x="1661503" y="388159"/>
                </a:lnTo>
                <a:lnTo>
                  <a:pt x="1682063" y="417254"/>
                </a:lnTo>
                <a:lnTo>
                  <a:pt x="1682063" y="433965"/>
                </a:lnTo>
                <a:lnTo>
                  <a:pt x="1629960" y="433965"/>
                </a:lnTo>
                <a:lnTo>
                  <a:pt x="1622610" y="434698"/>
                </a:lnTo>
                <a:lnTo>
                  <a:pt x="1608736" y="437766"/>
                </a:lnTo>
                <a:lnTo>
                  <a:pt x="1602589" y="440216"/>
                </a:lnTo>
                <a:lnTo>
                  <a:pt x="1597333" y="443756"/>
                </a:lnTo>
                <a:lnTo>
                  <a:pt x="1591993" y="447127"/>
                </a:lnTo>
                <a:lnTo>
                  <a:pt x="1587731" y="451525"/>
                </a:lnTo>
                <a:lnTo>
                  <a:pt x="1584775" y="456897"/>
                </a:lnTo>
                <a:lnTo>
                  <a:pt x="1581543" y="462603"/>
                </a:lnTo>
                <a:lnTo>
                  <a:pt x="1579941" y="469629"/>
                </a:lnTo>
                <a:lnTo>
                  <a:pt x="1579941" y="477723"/>
                </a:lnTo>
                <a:lnTo>
                  <a:pt x="1580718" y="486657"/>
                </a:lnTo>
                <a:lnTo>
                  <a:pt x="1582993" y="494320"/>
                </a:lnTo>
                <a:lnTo>
                  <a:pt x="1583069" y="494577"/>
                </a:lnTo>
                <a:lnTo>
                  <a:pt x="1617276" y="517219"/>
                </a:lnTo>
                <a:lnTo>
                  <a:pt x="1628076" y="517900"/>
                </a:lnTo>
                <a:lnTo>
                  <a:pt x="1633908" y="517900"/>
                </a:lnTo>
                <a:lnTo>
                  <a:pt x="1668577" y="511366"/>
                </a:lnTo>
                <a:lnTo>
                  <a:pt x="1680189" y="508351"/>
                </a:lnTo>
                <a:lnTo>
                  <a:pt x="1680651" y="508351"/>
                </a:lnTo>
                <a:lnTo>
                  <a:pt x="1682063" y="508120"/>
                </a:lnTo>
                <a:lnTo>
                  <a:pt x="1701051" y="508120"/>
                </a:lnTo>
                <a:lnTo>
                  <a:pt x="1701065" y="500162"/>
                </a:lnTo>
                <a:lnTo>
                  <a:pt x="1620882" y="500162"/>
                </a:lnTo>
                <a:lnTo>
                  <a:pt x="1613333" y="498194"/>
                </a:lnTo>
                <a:lnTo>
                  <a:pt x="1602485" y="490571"/>
                </a:lnTo>
                <a:lnTo>
                  <a:pt x="1599815" y="484571"/>
                </a:lnTo>
                <a:lnTo>
                  <a:pt x="1599815" y="467273"/>
                </a:lnTo>
                <a:lnTo>
                  <a:pt x="1637468" y="450865"/>
                </a:lnTo>
                <a:lnTo>
                  <a:pt x="1701079" y="450865"/>
                </a:lnTo>
                <a:lnTo>
                  <a:pt x="1701079" y="408563"/>
                </a:lnTo>
                <a:lnTo>
                  <a:pt x="1699738" y="401066"/>
                </a:lnTo>
                <a:lnTo>
                  <a:pt x="1696995" y="394815"/>
                </a:lnTo>
                <a:lnTo>
                  <a:pt x="1694115" y="388522"/>
                </a:lnTo>
                <a:lnTo>
                  <a:pt x="1692478" y="386333"/>
                </a:lnTo>
                <a:close/>
              </a:path>
              <a:path w="1701165" h="518159">
                <a:moveTo>
                  <a:pt x="1701051" y="508120"/>
                </a:moveTo>
                <a:lnTo>
                  <a:pt x="1682063" y="508120"/>
                </a:lnTo>
                <a:lnTo>
                  <a:pt x="1682063" y="516392"/>
                </a:lnTo>
                <a:lnTo>
                  <a:pt x="1701037" y="516392"/>
                </a:lnTo>
                <a:lnTo>
                  <a:pt x="1701051" y="508120"/>
                </a:lnTo>
                <a:close/>
              </a:path>
              <a:path w="1701165" h="518159">
                <a:moveTo>
                  <a:pt x="1701079" y="450865"/>
                </a:moveTo>
                <a:lnTo>
                  <a:pt x="1682063" y="450865"/>
                </a:lnTo>
                <a:lnTo>
                  <a:pt x="1682063" y="491262"/>
                </a:lnTo>
                <a:lnTo>
                  <a:pt x="1659080" y="496707"/>
                </a:lnTo>
                <a:lnTo>
                  <a:pt x="1652588" y="497890"/>
                </a:lnTo>
                <a:lnTo>
                  <a:pt x="1646347" y="498791"/>
                </a:lnTo>
                <a:lnTo>
                  <a:pt x="1640201" y="499743"/>
                </a:lnTo>
                <a:lnTo>
                  <a:pt x="1634955" y="500162"/>
                </a:lnTo>
                <a:lnTo>
                  <a:pt x="1701065" y="500162"/>
                </a:lnTo>
                <a:lnTo>
                  <a:pt x="1701079" y="450865"/>
                </a:lnTo>
                <a:close/>
              </a:path>
              <a:path w="1701165" h="518159">
                <a:moveTo>
                  <a:pt x="1655523" y="368182"/>
                </a:moveTo>
                <a:lnTo>
                  <a:pt x="1642818" y="368182"/>
                </a:lnTo>
                <a:lnTo>
                  <a:pt x="1629396" y="368903"/>
                </a:lnTo>
                <a:lnTo>
                  <a:pt x="1609678" y="371224"/>
                </a:lnTo>
                <a:lnTo>
                  <a:pt x="1585752" y="376061"/>
                </a:lnTo>
                <a:lnTo>
                  <a:pt x="1589679" y="393988"/>
                </a:lnTo>
                <a:lnTo>
                  <a:pt x="1594998" y="392646"/>
                </a:lnTo>
                <a:lnTo>
                  <a:pt x="1608668" y="389772"/>
                </a:lnTo>
                <a:lnTo>
                  <a:pt x="1627253" y="387092"/>
                </a:lnTo>
                <a:lnTo>
                  <a:pt x="1647656" y="386333"/>
                </a:lnTo>
                <a:lnTo>
                  <a:pt x="1692478" y="386333"/>
                </a:lnTo>
                <a:lnTo>
                  <a:pt x="1690346" y="383485"/>
                </a:lnTo>
                <a:lnTo>
                  <a:pt x="1685393" y="379538"/>
                </a:lnTo>
                <a:lnTo>
                  <a:pt x="1680681" y="375527"/>
                </a:lnTo>
                <a:lnTo>
                  <a:pt x="1675069" y="372627"/>
                </a:lnTo>
                <a:lnTo>
                  <a:pt x="1668577" y="370763"/>
                </a:lnTo>
                <a:lnTo>
                  <a:pt x="1662148" y="369035"/>
                </a:lnTo>
                <a:lnTo>
                  <a:pt x="1655523" y="368182"/>
                </a:lnTo>
                <a:close/>
              </a:path>
              <a:path w="1701165" h="518159">
                <a:moveTo>
                  <a:pt x="1038669" y="331560"/>
                </a:moveTo>
                <a:lnTo>
                  <a:pt x="1019277" y="335570"/>
                </a:lnTo>
                <a:lnTo>
                  <a:pt x="1019277" y="515879"/>
                </a:lnTo>
                <a:lnTo>
                  <a:pt x="1038669" y="515879"/>
                </a:lnTo>
                <a:lnTo>
                  <a:pt x="1038669" y="441096"/>
                </a:lnTo>
                <a:lnTo>
                  <a:pt x="1088585" y="441096"/>
                </a:lnTo>
                <a:lnTo>
                  <a:pt x="1082103" y="431494"/>
                </a:lnTo>
                <a:lnTo>
                  <a:pt x="1090866" y="421987"/>
                </a:lnTo>
                <a:lnTo>
                  <a:pt x="1038669" y="421987"/>
                </a:lnTo>
                <a:lnTo>
                  <a:pt x="1038669" y="331560"/>
                </a:lnTo>
                <a:close/>
              </a:path>
              <a:path w="1701165" h="518159">
                <a:moveTo>
                  <a:pt x="1088585" y="441096"/>
                </a:moveTo>
                <a:lnTo>
                  <a:pt x="1064972" y="441096"/>
                </a:lnTo>
                <a:lnTo>
                  <a:pt x="1115620" y="515879"/>
                </a:lnTo>
                <a:lnTo>
                  <a:pt x="1139075" y="515879"/>
                </a:lnTo>
                <a:lnTo>
                  <a:pt x="1088585" y="441096"/>
                </a:lnTo>
                <a:close/>
              </a:path>
              <a:path w="1701165" h="518159">
                <a:moveTo>
                  <a:pt x="1139075" y="369685"/>
                </a:moveTo>
                <a:lnTo>
                  <a:pt x="1113076" y="369685"/>
                </a:lnTo>
                <a:lnTo>
                  <a:pt x="1064972" y="421987"/>
                </a:lnTo>
                <a:lnTo>
                  <a:pt x="1090866" y="421987"/>
                </a:lnTo>
                <a:lnTo>
                  <a:pt x="1139075" y="369685"/>
                </a:lnTo>
                <a:close/>
              </a:path>
              <a:path w="1701165" h="518159">
                <a:moveTo>
                  <a:pt x="1456280" y="369726"/>
                </a:moveTo>
                <a:lnTo>
                  <a:pt x="1432071" y="369726"/>
                </a:lnTo>
                <a:lnTo>
                  <a:pt x="1472028" y="442499"/>
                </a:lnTo>
                <a:lnTo>
                  <a:pt x="1431045" y="515879"/>
                </a:lnTo>
                <a:lnTo>
                  <a:pt x="1454405" y="515879"/>
                </a:lnTo>
                <a:lnTo>
                  <a:pt x="1487598" y="450583"/>
                </a:lnTo>
                <a:lnTo>
                  <a:pt x="1517010" y="450583"/>
                </a:lnTo>
                <a:lnTo>
                  <a:pt x="1512498" y="442499"/>
                </a:lnTo>
                <a:lnTo>
                  <a:pt x="1518532" y="431515"/>
                </a:lnTo>
                <a:lnTo>
                  <a:pt x="1487671" y="431515"/>
                </a:lnTo>
                <a:lnTo>
                  <a:pt x="1456280" y="369726"/>
                </a:lnTo>
                <a:close/>
              </a:path>
              <a:path w="1701165" h="518159">
                <a:moveTo>
                  <a:pt x="1517010" y="450583"/>
                </a:moveTo>
                <a:lnTo>
                  <a:pt x="1496928" y="450583"/>
                </a:lnTo>
                <a:lnTo>
                  <a:pt x="1530110" y="515879"/>
                </a:lnTo>
                <a:lnTo>
                  <a:pt x="1553460" y="515879"/>
                </a:lnTo>
                <a:lnTo>
                  <a:pt x="1517010" y="450583"/>
                </a:lnTo>
                <a:close/>
              </a:path>
              <a:path w="1701165" h="518159">
                <a:moveTo>
                  <a:pt x="1552476" y="369726"/>
                </a:moveTo>
                <a:lnTo>
                  <a:pt x="1528225" y="369726"/>
                </a:lnTo>
                <a:lnTo>
                  <a:pt x="1496844" y="431515"/>
                </a:lnTo>
                <a:lnTo>
                  <a:pt x="1518532" y="431515"/>
                </a:lnTo>
                <a:lnTo>
                  <a:pt x="1552476" y="369726"/>
                </a:lnTo>
                <a:close/>
              </a:path>
            </a:pathLst>
          </a:custGeom>
          <a:solidFill>
            <a:srgbClr val="49124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3">
            <a:extLst>
              <a:ext uri="{FF2B5EF4-FFF2-40B4-BE49-F238E27FC236}">
                <a16:creationId xmlns:a16="http://schemas.microsoft.com/office/drawing/2014/main" id="{CABE666C-2743-B90D-7A0F-5125225312A9}"/>
              </a:ext>
            </a:extLst>
          </p:cNvPr>
          <p:cNvGrpSpPr/>
          <p:nvPr/>
        </p:nvGrpSpPr>
        <p:grpSpPr>
          <a:xfrm>
            <a:off x="18631307" y="9207912"/>
            <a:ext cx="681990" cy="778510"/>
            <a:chOff x="18631307" y="9207912"/>
            <a:chExt cx="681990" cy="778510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543B3611-87B0-7606-7907-6BF089898755}"/>
                </a:ext>
              </a:extLst>
            </p:cNvPr>
            <p:cNvSpPr/>
            <p:nvPr/>
          </p:nvSpPr>
          <p:spPr>
            <a:xfrm>
              <a:off x="18631307" y="9556923"/>
              <a:ext cx="681990" cy="246379"/>
            </a:xfrm>
            <a:custGeom>
              <a:avLst/>
              <a:gdLst/>
              <a:ahLst/>
              <a:cxnLst/>
              <a:rect l="l" t="t" r="r" b="b"/>
              <a:pathLst>
                <a:path w="681990" h="246379">
                  <a:moveTo>
                    <a:pt x="681811" y="0"/>
                  </a:moveTo>
                  <a:lnTo>
                    <a:pt x="0" y="0"/>
                  </a:lnTo>
                  <a:lnTo>
                    <a:pt x="0" y="245961"/>
                  </a:lnTo>
                  <a:lnTo>
                    <a:pt x="681811" y="245961"/>
                  </a:lnTo>
                  <a:lnTo>
                    <a:pt x="681811" y="0"/>
                  </a:lnTo>
                  <a:close/>
                </a:path>
              </a:pathLst>
            </a:custGeom>
            <a:solidFill>
              <a:srgbClr val="B4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D4064A05-C819-4249-62EE-63A18E925AEB}"/>
                </a:ext>
              </a:extLst>
            </p:cNvPr>
            <p:cNvSpPr/>
            <p:nvPr/>
          </p:nvSpPr>
          <p:spPr>
            <a:xfrm>
              <a:off x="18631307" y="9207912"/>
              <a:ext cx="681990" cy="778510"/>
            </a:xfrm>
            <a:custGeom>
              <a:avLst/>
              <a:gdLst/>
              <a:ahLst/>
              <a:cxnLst/>
              <a:rect l="l" t="t" r="r" b="b"/>
              <a:pathLst>
                <a:path w="681990" h="778509">
                  <a:moveTo>
                    <a:pt x="681811" y="0"/>
                  </a:moveTo>
                  <a:lnTo>
                    <a:pt x="0" y="477168"/>
                  </a:lnTo>
                  <a:lnTo>
                    <a:pt x="0" y="778374"/>
                  </a:lnTo>
                  <a:lnTo>
                    <a:pt x="681811" y="301195"/>
                  </a:lnTo>
                  <a:lnTo>
                    <a:pt x="681811" y="0"/>
                  </a:lnTo>
                  <a:close/>
                </a:path>
              </a:pathLst>
            </a:custGeom>
            <a:solidFill>
              <a:srgbClr val="82C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CD37B0E6-559C-F6DE-9A05-FBB00F45CA1B}"/>
                </a:ext>
              </a:extLst>
            </p:cNvPr>
            <p:cNvSpPr/>
            <p:nvPr/>
          </p:nvSpPr>
          <p:spPr>
            <a:xfrm>
              <a:off x="18631312" y="9556920"/>
              <a:ext cx="614045" cy="246379"/>
            </a:xfrm>
            <a:custGeom>
              <a:avLst/>
              <a:gdLst/>
              <a:ahLst/>
              <a:cxnLst/>
              <a:rect l="l" t="t" r="r" b="b"/>
              <a:pathLst>
                <a:path w="614044" h="246379">
                  <a:moveTo>
                    <a:pt x="613468" y="0"/>
                  </a:moveTo>
                  <a:lnTo>
                    <a:pt x="183125" y="0"/>
                  </a:lnTo>
                  <a:lnTo>
                    <a:pt x="0" y="128163"/>
                  </a:lnTo>
                  <a:lnTo>
                    <a:pt x="0" y="245971"/>
                  </a:lnTo>
                  <a:lnTo>
                    <a:pt x="262065" y="245971"/>
                  </a:lnTo>
                  <a:lnTo>
                    <a:pt x="613468" y="0"/>
                  </a:lnTo>
                  <a:close/>
                </a:path>
              </a:pathLst>
            </a:custGeom>
            <a:solidFill>
              <a:srgbClr val="491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7">
              <a:extLst>
                <a:ext uri="{FF2B5EF4-FFF2-40B4-BE49-F238E27FC236}">
                  <a16:creationId xmlns:a16="http://schemas.microsoft.com/office/drawing/2014/main" id="{045FBE7A-7E48-A055-1562-AA6267D4D41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69880" y="9586729"/>
              <a:ext cx="149817" cy="1863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E90F8B0-503C-EE36-73DF-36945B70F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0210B9AF-9ABA-0B2C-AC98-E0EB25C438E7}"/>
              </a:ext>
            </a:extLst>
          </p:cNvPr>
          <p:cNvSpPr txBox="1"/>
          <p:nvPr/>
        </p:nvSpPr>
        <p:spPr>
          <a:xfrm>
            <a:off x="804029" y="1855716"/>
            <a:ext cx="366522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Crecimiento</a:t>
            </a:r>
            <a:endParaRPr sz="4950" dirty="0">
              <a:latin typeface="NewJuneBold"/>
              <a:cs typeface="NewJuneBold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8957" y="3392153"/>
            <a:ext cx="9136517" cy="579131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684186" y="4235547"/>
            <a:ext cx="6288405" cy="41681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3215" marR="266065" indent="-311150" algn="just">
              <a:lnSpc>
                <a:spcPct val="101499"/>
              </a:lnSpc>
              <a:spcBef>
                <a:spcPts val="90"/>
              </a:spcBef>
              <a:buChar char="•"/>
              <a:tabLst>
                <a:tab pos="32639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tercer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trimestre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2024,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PIB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España 	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creció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0,8%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inter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trimestral,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alcanzando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una 	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tasa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crecimiento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interanual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3,4%.</a:t>
            </a:r>
            <a:endParaRPr sz="1950" dirty="0">
              <a:latin typeface="NewJuneSemibold"/>
              <a:cs typeface="NewJuneSemibold"/>
            </a:endParaRPr>
          </a:p>
          <a:p>
            <a:pPr marL="326390" marR="298450" indent="-314325">
              <a:lnSpc>
                <a:spcPct val="101499"/>
              </a:lnSpc>
              <a:spcBef>
                <a:spcPts val="2065"/>
              </a:spcBef>
              <a:buChar char="•"/>
              <a:tabLst>
                <a:tab pos="32639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demanda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interna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ha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sido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principal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motor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crecimiento,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contribuyendo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0,9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puntos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porcentuales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avance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PIB,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mientras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que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la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demanda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externa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aportó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-0,1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puntos.</a:t>
            </a:r>
            <a:endParaRPr sz="1950" dirty="0">
              <a:latin typeface="NewJuneSemibold"/>
              <a:cs typeface="NewJuneSemibold"/>
            </a:endParaRPr>
          </a:p>
          <a:p>
            <a:pPr marL="326390" marR="5080" indent="-314325">
              <a:lnSpc>
                <a:spcPct val="101499"/>
              </a:lnSpc>
              <a:spcBef>
                <a:spcPts val="2060"/>
              </a:spcBef>
              <a:buChar char="•"/>
              <a:tabLst>
                <a:tab pos="32639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Banco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España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revisó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alza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sus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previsiones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crecimiento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PIB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para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2024,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situándolo</a:t>
            </a:r>
            <a:endParaRPr sz="1950" dirty="0">
              <a:latin typeface="NewJuneSemibold"/>
              <a:cs typeface="NewJuneSemibold"/>
            </a:endParaRPr>
          </a:p>
          <a:p>
            <a:pPr marL="326390" marR="500380">
              <a:lnSpc>
                <a:spcPct val="101499"/>
              </a:lnSpc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2,8%,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impulsado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por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recuperación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del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consumo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privado,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dinamismo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mercado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laboral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mejora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entorno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internacional.</a:t>
            </a:r>
            <a:endParaRPr sz="1950" dirty="0">
              <a:latin typeface="NewJuneSemibold"/>
              <a:cs typeface="NewJune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4029" y="10474624"/>
            <a:ext cx="868680" cy="2063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25" dirty="0">
                <a:solidFill>
                  <a:srgbClr val="49124C"/>
                </a:solidFill>
                <a:latin typeface="NewJuneRegular"/>
                <a:cs typeface="NewJuneRegular"/>
              </a:rPr>
              <a:t>INE</a:t>
            </a:r>
            <a:endParaRPr sz="120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CA76596-2364-B4E5-9157-99CF254B1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5700C53E-C39C-114E-D243-0AF6EB425DF9}"/>
              </a:ext>
            </a:extLst>
          </p:cNvPr>
          <p:cNvSpPr txBox="1"/>
          <p:nvPr/>
        </p:nvSpPr>
        <p:spPr>
          <a:xfrm>
            <a:off x="804029" y="1855716"/>
            <a:ext cx="366522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Crecimiento</a:t>
            </a:r>
            <a:endParaRPr sz="4950" dirty="0">
              <a:latin typeface="NewJuneBold"/>
              <a:cs typeface="NewJuneBold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42921" y="3202979"/>
            <a:ext cx="8473952" cy="411196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7380" y="3192998"/>
            <a:ext cx="8374400" cy="407204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78317" y="7919485"/>
            <a:ext cx="13638530" cy="2359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6390" marR="133350" indent="-314325">
              <a:lnSpc>
                <a:spcPct val="101499"/>
              </a:lnSpc>
              <a:spcBef>
                <a:spcPts val="90"/>
              </a:spcBef>
              <a:buChar char="•"/>
              <a:tabLst>
                <a:tab pos="32639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comportamiento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los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sectores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positivo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notables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crecimientos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industria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servicios.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sector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de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construcción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fase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recuperación.</a:t>
            </a:r>
            <a:endParaRPr sz="1950">
              <a:latin typeface="NewJuneSemibold"/>
              <a:cs typeface="NewJuneSemibold"/>
            </a:endParaRPr>
          </a:p>
          <a:p>
            <a:pPr marL="326390" marR="5080" indent="-314325">
              <a:lnSpc>
                <a:spcPct val="101499"/>
              </a:lnSpc>
              <a:spcBef>
                <a:spcPts val="2065"/>
              </a:spcBef>
              <a:buChar char="•"/>
              <a:tabLst>
                <a:tab pos="32639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demanda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interna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ha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mostrado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una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recuperación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constante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durante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2024,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siendo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principal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impulsor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del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crecimiento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PIB.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consumo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privado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ha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aumentado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debido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mejora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poder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adquisitivo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los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hogares,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favorecido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por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moderación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inflación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dinamismo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mercado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laboral.</a:t>
            </a:r>
            <a:endParaRPr sz="1950">
              <a:latin typeface="NewJuneSemibold"/>
              <a:cs typeface="NewJuneSemibold"/>
            </a:endParaRPr>
          </a:p>
          <a:p>
            <a:pPr marL="326390" indent="-313690">
              <a:lnSpc>
                <a:spcPct val="100000"/>
              </a:lnSpc>
              <a:spcBef>
                <a:spcPts val="2095"/>
              </a:spcBef>
              <a:buChar char="•"/>
              <a:tabLst>
                <a:tab pos="32639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comercio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exterior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español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ha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mostrado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comportamiento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mixto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0" dirty="0">
                <a:solidFill>
                  <a:srgbClr val="49124C"/>
                </a:solidFill>
                <a:latin typeface="NewJuneSemibold"/>
                <a:cs typeface="NewJuneSemibold"/>
              </a:rPr>
              <a:t>2024</a:t>
            </a:r>
            <a:endParaRPr sz="1950">
              <a:latin typeface="NewJuneSemibold"/>
              <a:cs typeface="NewJune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4029" y="10474624"/>
            <a:ext cx="868680" cy="2063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25" dirty="0">
                <a:solidFill>
                  <a:srgbClr val="49124C"/>
                </a:solidFill>
                <a:latin typeface="NewJuneRegular"/>
                <a:cs typeface="NewJuneRegular"/>
              </a:rPr>
              <a:t>INE</a:t>
            </a:r>
            <a:endParaRPr sz="120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EBA4703-2619-DCDA-CF99-8F97EB031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CF5E39EF-02D1-32E7-6A3F-A163ED5C2ECD}"/>
              </a:ext>
            </a:extLst>
          </p:cNvPr>
          <p:cNvSpPr txBox="1"/>
          <p:nvPr/>
        </p:nvSpPr>
        <p:spPr>
          <a:xfrm>
            <a:off x="804029" y="1855716"/>
            <a:ext cx="366522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Crecimiento</a:t>
            </a:r>
            <a:endParaRPr sz="4950" dirty="0">
              <a:latin typeface="NewJuneBold"/>
              <a:cs typeface="NewJuneBold"/>
            </a:endParaRP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FF6EB096-842A-489B-0498-F544A45934A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2862" y="3357385"/>
            <a:ext cx="9596698" cy="6372618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B5B8B608-A26D-6CE8-BCF6-676AF58BDF58}"/>
              </a:ext>
            </a:extLst>
          </p:cNvPr>
          <p:cNvSpPr txBox="1"/>
          <p:nvPr/>
        </p:nvSpPr>
        <p:spPr>
          <a:xfrm>
            <a:off x="12335896" y="4337832"/>
            <a:ext cx="6439535" cy="4624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5080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PMI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compuesto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España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ha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alcanzado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valor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53,2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mes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noviembre.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Ello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contrasta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el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valor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Eurozona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por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debajo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50.</a:t>
            </a:r>
            <a:endParaRPr sz="1950">
              <a:latin typeface="NewJuneSemibold"/>
              <a:cs typeface="NewJuneSemibold"/>
            </a:endParaRPr>
          </a:p>
          <a:p>
            <a:pPr marL="263525" marR="52705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aprecia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claramente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que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fortaleza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0" dirty="0">
                <a:solidFill>
                  <a:srgbClr val="49124C"/>
                </a:solidFill>
                <a:latin typeface="NewJuneSemibold"/>
                <a:cs typeface="NewJuneSemibold"/>
              </a:rPr>
              <a:t>basa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registro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ambos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sectores.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sector</a:t>
            </a:r>
            <a:endParaRPr sz="1950">
              <a:latin typeface="NewJuneSemibold"/>
              <a:cs typeface="NewJuneSemibold"/>
            </a:endParaRPr>
          </a:p>
          <a:p>
            <a:pPr marL="263525" marR="66675">
              <a:lnSpc>
                <a:spcPct val="101499"/>
              </a:lnSpc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manufacturero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encuentra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zona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expansión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por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encima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50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desde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mes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febrero.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No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hay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brecha.</a:t>
            </a:r>
            <a:endParaRPr sz="1950">
              <a:latin typeface="NewJuneSemibold"/>
              <a:cs typeface="NewJuneSemibold"/>
            </a:endParaRPr>
          </a:p>
          <a:p>
            <a:pPr marL="263525" marR="126364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PERO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…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clima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industria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situó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octubre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2024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-8,1,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empeorando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significativamente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respecto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mes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previo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(-1,3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septiembre),</a:t>
            </a:r>
            <a:endParaRPr sz="1950">
              <a:latin typeface="NewJuneSemibold"/>
              <a:cs typeface="NewJuneSemibold"/>
            </a:endParaRPr>
          </a:p>
          <a:p>
            <a:pPr marL="263525" marR="731520" algn="just">
              <a:lnSpc>
                <a:spcPct val="101499"/>
              </a:lnSpc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volviendo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situarse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por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debajo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media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histórica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(-1,4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2015-2019)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dato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PMI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compuesto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más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bajo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10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meses.</a:t>
            </a:r>
            <a:endParaRPr sz="1950">
              <a:latin typeface="NewJuneSemibold"/>
              <a:cs typeface="NewJuneSemibold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EAA7DE4-0168-F9A0-539C-9FA34815C5DD}"/>
              </a:ext>
            </a:extLst>
          </p:cNvPr>
          <p:cNvSpPr txBox="1"/>
          <p:nvPr/>
        </p:nvSpPr>
        <p:spPr>
          <a:xfrm>
            <a:off x="804029" y="10467085"/>
            <a:ext cx="94551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25" dirty="0">
                <a:solidFill>
                  <a:srgbClr val="49124C"/>
                </a:solidFill>
                <a:latin typeface="NewJuneRegular"/>
                <a:cs typeface="NewJuneRegular"/>
              </a:rPr>
              <a:t>MdE</a:t>
            </a:r>
            <a:endParaRPr sz="1200" dirty="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8AF8B9F-00A3-73A8-3481-74C1373D2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7" name="object 9">
            <a:extLst>
              <a:ext uri="{FF2B5EF4-FFF2-40B4-BE49-F238E27FC236}">
                <a16:creationId xmlns:a16="http://schemas.microsoft.com/office/drawing/2014/main" id="{31786B73-E8BF-781D-F562-32AAEC347D1D}"/>
              </a:ext>
            </a:extLst>
          </p:cNvPr>
          <p:cNvSpPr txBox="1"/>
          <p:nvPr/>
        </p:nvSpPr>
        <p:spPr>
          <a:xfrm>
            <a:off x="804029" y="1855716"/>
            <a:ext cx="514159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dirty="0">
                <a:solidFill>
                  <a:srgbClr val="49124C"/>
                </a:solidFill>
                <a:latin typeface="NewJuneBold"/>
                <a:cs typeface="NewJuneBold"/>
              </a:rPr>
              <a:t>Mercado</a:t>
            </a:r>
            <a:r>
              <a:rPr sz="4950" spc="-215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Laboral</a:t>
            </a:r>
            <a:endParaRPr sz="4950" dirty="0">
              <a:latin typeface="NewJuneBold"/>
              <a:cs typeface="NewJune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4029" y="10467085"/>
            <a:ext cx="86868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25" dirty="0">
                <a:solidFill>
                  <a:srgbClr val="49124C"/>
                </a:solidFill>
                <a:latin typeface="NewJuneRegular"/>
                <a:cs typeface="NewJuneRegular"/>
              </a:rPr>
              <a:t>INE</a:t>
            </a:r>
            <a:endParaRPr sz="1200">
              <a:latin typeface="NewJuneRegular"/>
              <a:cs typeface="NewJuneRegular"/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49859BB0-8FBA-AA91-0D8D-F88E1084037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038" y="3260999"/>
            <a:ext cx="10783865" cy="6454803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6E491ADF-34ED-A3DF-F3C0-9DF89F3C4D25}"/>
              </a:ext>
            </a:extLst>
          </p:cNvPr>
          <p:cNvSpPr txBox="1"/>
          <p:nvPr/>
        </p:nvSpPr>
        <p:spPr>
          <a:xfrm>
            <a:off x="12133526" y="4170000"/>
            <a:ext cx="6684645" cy="44297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3215" marR="331470" indent="-311150" algn="just">
              <a:lnSpc>
                <a:spcPct val="101499"/>
              </a:lnSpc>
              <a:spcBef>
                <a:spcPts val="90"/>
              </a:spcBef>
              <a:buChar char="•"/>
              <a:tabLst>
                <a:tab pos="32639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número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medio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afiliados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Seguridad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Social 	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situó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noviembre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21.302.460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altas,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30.050 	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menos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afiliados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más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que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anterior.</a:t>
            </a:r>
            <a:endParaRPr sz="1950" dirty="0">
              <a:latin typeface="NewJuneSemibold"/>
              <a:cs typeface="NewJuneSemibold"/>
            </a:endParaRPr>
          </a:p>
          <a:p>
            <a:pPr marL="326390" marR="31115" indent="-314325">
              <a:lnSpc>
                <a:spcPct val="101499"/>
              </a:lnSpc>
              <a:spcBef>
                <a:spcPts val="2065"/>
              </a:spcBef>
              <a:buChar char="•"/>
              <a:tabLst>
                <a:tab pos="326390" algn="l"/>
                <a:tab pos="537908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series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corregidas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estacionalidad,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afiliación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creció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0,1%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intermensual,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inferior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ritmo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de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octubre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(0,3%).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términos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interanuales,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	se</a:t>
            </a:r>
            <a:r>
              <a:rPr sz="1950" spc="2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produjo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incremento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495.428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afiliados,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2,4%.</a:t>
            </a:r>
            <a:endParaRPr sz="1950" dirty="0">
              <a:latin typeface="NewJuneSemibold"/>
              <a:cs typeface="NewJuneSemibold"/>
            </a:endParaRPr>
          </a:p>
          <a:p>
            <a:pPr marL="326390" marR="5080" indent="-314325">
              <a:lnSpc>
                <a:spcPct val="101499"/>
              </a:lnSpc>
              <a:spcBef>
                <a:spcPts val="2060"/>
              </a:spcBef>
              <a:buChar char="•"/>
              <a:tabLst>
                <a:tab pos="32639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paro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registrado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disminuyó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noviembre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16.036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personas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respecto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mes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octubre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situó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endParaRPr sz="1950" dirty="0">
              <a:latin typeface="NewJuneSemibold"/>
              <a:cs typeface="NewJuneSemibold"/>
            </a:endParaRPr>
          </a:p>
          <a:p>
            <a:pPr marL="326390">
              <a:lnSpc>
                <a:spcPct val="100000"/>
              </a:lnSpc>
              <a:spcBef>
                <a:spcPts val="35"/>
              </a:spcBef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2.586.018</a:t>
            </a:r>
            <a:r>
              <a:rPr sz="1950" spc="9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personas.</a:t>
            </a:r>
            <a:endParaRPr sz="1950" dirty="0">
              <a:latin typeface="NewJuneSemibold"/>
              <a:cs typeface="NewJuneSemibold"/>
            </a:endParaRPr>
          </a:p>
          <a:p>
            <a:pPr marL="326390" marR="158750" indent="-314325">
              <a:lnSpc>
                <a:spcPct val="101499"/>
              </a:lnSpc>
              <a:spcBef>
                <a:spcPts val="2060"/>
              </a:spcBef>
              <a:buChar char="•"/>
              <a:tabLst>
                <a:tab pos="32639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términos</a:t>
            </a:r>
            <a:r>
              <a:rPr sz="1950" spc="7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desestacionalizados</a:t>
            </a:r>
            <a:r>
              <a:rPr sz="1950" spc="7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7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paro</a:t>
            </a:r>
            <a:r>
              <a:rPr sz="1950" spc="7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registrado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cayó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-0,3%,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tras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-0,7%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octubre.</a:t>
            </a:r>
            <a:endParaRPr sz="1950" dirty="0">
              <a:latin typeface="NewJuneSemibold"/>
              <a:cs typeface="NewJune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2FB3033-95E3-9F4E-E664-FCA6F0593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D07F68DB-5E2D-6519-1BFC-658624964814}"/>
              </a:ext>
            </a:extLst>
          </p:cNvPr>
          <p:cNvSpPr txBox="1">
            <a:spLocks/>
          </p:cNvSpPr>
          <p:nvPr/>
        </p:nvSpPr>
        <p:spPr>
          <a:xfrm>
            <a:off x="1536991" y="5098661"/>
            <a:ext cx="492696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s-ES" sz="7000" dirty="0">
                <a:solidFill>
                  <a:srgbClr val="FFFFFF"/>
                </a:solidFill>
                <a:latin typeface="NewJuneRegular"/>
                <a:cs typeface="NewJuneRegular"/>
              </a:rPr>
              <a:t>4. Navarra</a:t>
            </a:r>
            <a:endParaRPr lang="es-ES" sz="7000" dirty="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691A361-7185-B212-88A2-99D1B61C9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018347" y="4486848"/>
            <a:ext cx="6129020" cy="24923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6390" marR="37465" indent="-314325">
              <a:lnSpc>
                <a:spcPct val="101499"/>
              </a:lnSpc>
              <a:spcBef>
                <a:spcPts val="90"/>
              </a:spcBef>
              <a:buChar char="•"/>
              <a:tabLst>
                <a:tab pos="32639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tercer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trimestre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2024,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PIB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Navarra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creció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0,6%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inter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trimestral,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alcanzando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una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tasa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crecimiento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interanual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3%.</a:t>
            </a:r>
            <a:endParaRPr sz="1950">
              <a:latin typeface="NewJuneSemibold"/>
              <a:cs typeface="NewJuneSemibold"/>
            </a:endParaRPr>
          </a:p>
          <a:p>
            <a:pPr marL="326390" marR="5080" indent="-314325">
              <a:lnSpc>
                <a:spcPct val="101499"/>
              </a:lnSpc>
              <a:spcBef>
                <a:spcPts val="1405"/>
              </a:spcBef>
              <a:buChar char="•"/>
              <a:tabLst>
                <a:tab pos="326390" algn="l"/>
                <a:tab pos="143764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Dentro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demanda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interna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consumo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los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hogares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	ha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tenido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recorrido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positivo.</a:t>
            </a:r>
            <a:endParaRPr sz="1950">
              <a:latin typeface="NewJuneSemibold"/>
              <a:cs typeface="NewJuneSemibold"/>
            </a:endParaRPr>
          </a:p>
          <a:p>
            <a:pPr marL="326390" marR="228600" indent="-314325">
              <a:lnSpc>
                <a:spcPct val="101499"/>
              </a:lnSpc>
              <a:spcBef>
                <a:spcPts val="1400"/>
              </a:spcBef>
              <a:buChar char="•"/>
              <a:tabLst>
                <a:tab pos="32639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Desde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perspectiva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oferta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los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sectores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industria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servicios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han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mostrado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dinamismo.</a:t>
            </a:r>
            <a:endParaRPr sz="1950">
              <a:latin typeface="NewJuneSemibold"/>
              <a:cs typeface="NewJuneSemi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3749" y="3560682"/>
            <a:ext cx="9092134" cy="508568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04029" y="10474624"/>
            <a:ext cx="1137285" cy="2063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10" dirty="0">
                <a:solidFill>
                  <a:srgbClr val="49124C"/>
                </a:solidFill>
                <a:latin typeface="NewJuneRegular"/>
                <a:cs typeface="NewJuneRegular"/>
              </a:rPr>
              <a:t>Nastat</a:t>
            </a:r>
            <a:endParaRPr sz="1200">
              <a:latin typeface="NewJuneRegular"/>
              <a:cs typeface="NewJuneRegular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82CDDE1C-BC82-FC33-E56B-1F638A971CC9}"/>
              </a:ext>
            </a:extLst>
          </p:cNvPr>
          <p:cNvSpPr txBox="1"/>
          <p:nvPr/>
        </p:nvSpPr>
        <p:spPr>
          <a:xfrm>
            <a:off x="804029" y="1855716"/>
            <a:ext cx="366522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Crecimiento</a:t>
            </a:r>
            <a:endParaRPr sz="4950" dirty="0">
              <a:latin typeface="NewJuneBold"/>
              <a:cs typeface="NewJune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DFD112D-80B3-1CEF-1B8C-EE4A7BC9E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22803" y="8496465"/>
            <a:ext cx="12207240" cy="17741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6390" marR="5080" indent="-314325">
              <a:lnSpc>
                <a:spcPct val="100499"/>
              </a:lnSpc>
              <a:spcBef>
                <a:spcPts val="95"/>
              </a:spcBef>
              <a:buChar char="•"/>
              <a:tabLst>
                <a:tab pos="326390" algn="l"/>
              </a:tabLst>
            </a:pP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 VAB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los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sectores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recoge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una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notable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mejoría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a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lo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largo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último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año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sin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llegar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a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spc="-25" dirty="0">
                <a:solidFill>
                  <a:srgbClr val="49124C"/>
                </a:solidFill>
                <a:latin typeface="NewJuneSemibold"/>
                <a:cs typeface="NewJuneSemibold"/>
              </a:rPr>
              <a:t>los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registros</a:t>
            </a:r>
            <a:r>
              <a:rPr sz="2050" spc="-1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la economía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española,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particularmente en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lo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que se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refiere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al sector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industrial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y </a:t>
            </a:r>
            <a:r>
              <a:rPr sz="2050" spc="-25" dirty="0">
                <a:solidFill>
                  <a:srgbClr val="49124C"/>
                </a:solidFill>
                <a:latin typeface="NewJuneSemibold"/>
                <a:cs typeface="NewJuneSemibold"/>
              </a:rPr>
              <a:t>de 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servicios.</a:t>
            </a:r>
            <a:endParaRPr sz="2050">
              <a:latin typeface="NewJuneSemibold"/>
              <a:cs typeface="NewJuneSemibold"/>
            </a:endParaRPr>
          </a:p>
          <a:p>
            <a:pPr marL="326390" marR="328930" indent="-314325">
              <a:lnSpc>
                <a:spcPct val="100499"/>
              </a:lnSpc>
              <a:spcBef>
                <a:spcPts val="1405"/>
              </a:spcBef>
              <a:buChar char="•"/>
              <a:tabLst>
                <a:tab pos="326390" algn="l"/>
              </a:tabLst>
            </a:pP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2050" spc="-1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dinamismo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los componentes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la demanda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interna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último trimestre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es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muy 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elevado,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exceptuando</a:t>
            </a:r>
            <a:r>
              <a:rPr sz="2050" spc="-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2050" spc="-2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sector</a:t>
            </a:r>
            <a:r>
              <a:rPr sz="2050" spc="-2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exterior.</a:t>
            </a:r>
            <a:endParaRPr sz="2050">
              <a:latin typeface="NewJuneSemibold"/>
              <a:cs typeface="NewJuneSemi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1522" y="3368915"/>
            <a:ext cx="7659850" cy="43168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02396" y="3358177"/>
            <a:ext cx="9084347" cy="438129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04029" y="10474624"/>
            <a:ext cx="1137285" cy="2063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10" dirty="0">
                <a:solidFill>
                  <a:srgbClr val="49124C"/>
                </a:solidFill>
                <a:latin typeface="NewJuneRegular"/>
                <a:cs typeface="NewJuneRegular"/>
              </a:rPr>
              <a:t>Nastat</a:t>
            </a:r>
            <a:endParaRPr sz="1200">
              <a:latin typeface="NewJuneRegular"/>
              <a:cs typeface="NewJuneRegular"/>
            </a:endParaRPr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76F25D88-E179-52D1-90D0-E0FE5BA0837B}"/>
              </a:ext>
            </a:extLst>
          </p:cNvPr>
          <p:cNvSpPr txBox="1"/>
          <p:nvPr/>
        </p:nvSpPr>
        <p:spPr>
          <a:xfrm>
            <a:off x="783087" y="1834774"/>
            <a:ext cx="775843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dirty="0" err="1">
                <a:solidFill>
                  <a:srgbClr val="49124C"/>
                </a:solidFill>
                <a:latin typeface="NewJuneBold"/>
                <a:cs typeface="NewJuneBold"/>
              </a:rPr>
              <a:t>Crecimiento</a:t>
            </a:r>
            <a:r>
              <a:rPr sz="4950" spc="-240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sz="3300" dirty="0">
                <a:solidFill>
                  <a:srgbClr val="49124C"/>
                </a:solidFill>
                <a:latin typeface="NewJuneBold"/>
                <a:cs typeface="NewJuneBold"/>
              </a:rPr>
              <a:t>(</a:t>
            </a:r>
            <a:r>
              <a:rPr lang="es-ES" sz="3300" dirty="0">
                <a:solidFill>
                  <a:srgbClr val="49124C"/>
                </a:solidFill>
                <a:latin typeface="NewJuneBold"/>
                <a:cs typeface="NewJuneBold"/>
              </a:rPr>
              <a:t>2</a:t>
            </a:r>
            <a:r>
              <a:rPr sz="3300" dirty="0">
                <a:solidFill>
                  <a:srgbClr val="49124C"/>
                </a:solidFill>
                <a:latin typeface="NewJuneBold"/>
                <a:cs typeface="NewJuneBold"/>
              </a:rPr>
              <a:t>º</a:t>
            </a:r>
            <a:r>
              <a:rPr sz="3300" spc="-155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sz="3300" dirty="0">
                <a:solidFill>
                  <a:srgbClr val="49124C"/>
                </a:solidFill>
                <a:latin typeface="NewJuneBold"/>
                <a:cs typeface="NewJuneBold"/>
              </a:rPr>
              <a:t>Trimestre</a:t>
            </a:r>
            <a:r>
              <a:rPr sz="3300" spc="-160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sz="3300" spc="-10" dirty="0">
                <a:solidFill>
                  <a:srgbClr val="49124C"/>
                </a:solidFill>
                <a:latin typeface="NewJuneBold"/>
                <a:cs typeface="NewJuneBold"/>
              </a:rPr>
              <a:t>2024)</a:t>
            </a:r>
            <a:endParaRPr sz="3300" dirty="0">
              <a:latin typeface="NewJuneBold"/>
              <a:cs typeface="NewJune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A70B1E9-8A91-CA31-9324-FF758A0CB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88788" y="8597599"/>
            <a:ext cx="12581890" cy="14097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6390" marR="5080" indent="-314325">
              <a:lnSpc>
                <a:spcPct val="101499"/>
              </a:lnSpc>
              <a:spcBef>
                <a:spcPts val="90"/>
              </a:spcBef>
              <a:buChar char="•"/>
              <a:tabLst>
                <a:tab pos="32639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comportamiento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producción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industrial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2024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ha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sido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netamente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expansivo.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incremento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en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conjunto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año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respecto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previo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supera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registro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conjunto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Estado.</a:t>
            </a:r>
            <a:endParaRPr sz="1950">
              <a:latin typeface="NewJuneSemibold"/>
              <a:cs typeface="NewJuneSemibold"/>
            </a:endParaRPr>
          </a:p>
          <a:p>
            <a:pPr marL="326390" marR="1005840" indent="-314325">
              <a:lnSpc>
                <a:spcPct val="101499"/>
              </a:lnSpc>
              <a:spcBef>
                <a:spcPts val="1405"/>
              </a:spcBef>
              <a:buChar char="•"/>
              <a:tabLst>
                <a:tab pos="32639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Desde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una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perspectiva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sectorial,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únicamente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tienen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registro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negativo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Metalurgia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Productos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Metálicos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Energía.</a:t>
            </a:r>
            <a:endParaRPr sz="1950">
              <a:latin typeface="NewJuneSemibold"/>
              <a:cs typeface="NewJuneSemi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2672" y="3386808"/>
            <a:ext cx="8467841" cy="461556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81303" y="3381444"/>
            <a:ext cx="8464811" cy="462938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04029" y="10474624"/>
            <a:ext cx="1115695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Fuente: </a:t>
            </a: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Nastat</a:t>
            </a:r>
            <a:endParaRPr lang="es-ES" sz="1200" dirty="0">
              <a:solidFill>
                <a:srgbClr val="49124C"/>
              </a:solidFill>
              <a:latin typeface="NewJuneRegular"/>
              <a:cs typeface="NewJuneRegular"/>
            </a:endParaRPr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679F1D40-435D-2711-2EF1-71D542B2C4D9}"/>
              </a:ext>
            </a:extLst>
          </p:cNvPr>
          <p:cNvSpPr txBox="1"/>
          <p:nvPr/>
        </p:nvSpPr>
        <p:spPr>
          <a:xfrm>
            <a:off x="783087" y="1834774"/>
            <a:ext cx="271970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Industria</a:t>
            </a:r>
            <a:endParaRPr sz="4950" dirty="0">
              <a:latin typeface="NewJuneBold"/>
              <a:cs typeface="NewJune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6D613BF-2ABB-2A3C-2FAC-F4D152C40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7498" y="2408209"/>
            <a:ext cx="13989102" cy="6046925"/>
          </a:xfrm>
          <a:prstGeom prst="rect">
            <a:avLst/>
          </a:prstGeom>
        </p:spPr>
      </p:pic>
      <p:sp>
        <p:nvSpPr>
          <p:cNvPr id="7" name="object 15">
            <a:extLst>
              <a:ext uri="{FF2B5EF4-FFF2-40B4-BE49-F238E27FC236}">
                <a16:creationId xmlns:a16="http://schemas.microsoft.com/office/drawing/2014/main" id="{C0E3FD33-80DC-0876-0C58-CE8AA1A7D319}"/>
              </a:ext>
            </a:extLst>
          </p:cNvPr>
          <p:cNvSpPr txBox="1"/>
          <p:nvPr/>
        </p:nvSpPr>
        <p:spPr>
          <a:xfrm>
            <a:off x="783087" y="1834774"/>
            <a:ext cx="3934963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spc="-10" dirty="0">
                <a:solidFill>
                  <a:srgbClr val="49124C"/>
                </a:solidFill>
                <a:latin typeface="NewJuneBold"/>
                <a:cs typeface="NewJuneBold"/>
              </a:rPr>
              <a:t>Servicios</a:t>
            </a:r>
            <a:endParaRPr sz="4950" dirty="0">
              <a:latin typeface="NewJuneBold"/>
              <a:cs typeface="NewJune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8788" y="8597599"/>
            <a:ext cx="12399645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6390" marR="5080" indent="-314325">
              <a:lnSpc>
                <a:spcPct val="101499"/>
              </a:lnSpc>
              <a:spcBef>
                <a:spcPts val="90"/>
              </a:spcBef>
              <a:buChar char="•"/>
              <a:tabLst>
                <a:tab pos="32639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evolución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sector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servicios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muestra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gran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dinamismo.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Las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tasas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crecimiento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cifra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de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negocios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son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elevadas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los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diferentes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subsectores.</a:t>
            </a:r>
            <a:endParaRPr sz="1950">
              <a:latin typeface="NewJuneSemibold"/>
              <a:cs typeface="NewJune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4029" y="10474624"/>
            <a:ext cx="1115695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Fuente: </a:t>
            </a:r>
            <a:r>
              <a:rPr lang="es-ES" sz="1200">
                <a:solidFill>
                  <a:srgbClr val="49124C"/>
                </a:solidFill>
                <a:latin typeface="NewJuneRegular"/>
                <a:cs typeface="NewJuneRegular"/>
              </a:rPr>
              <a:t>Nastat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FB39A5E-FF73-D9F6-390D-C832EE387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7" name="object 15">
            <a:extLst>
              <a:ext uri="{FF2B5EF4-FFF2-40B4-BE49-F238E27FC236}">
                <a16:creationId xmlns:a16="http://schemas.microsoft.com/office/drawing/2014/main" id="{7D0AC0BB-226E-195C-276A-E8432A2CE84E}"/>
              </a:ext>
            </a:extLst>
          </p:cNvPr>
          <p:cNvSpPr txBox="1"/>
          <p:nvPr/>
        </p:nvSpPr>
        <p:spPr>
          <a:xfrm>
            <a:off x="783087" y="1834774"/>
            <a:ext cx="7211563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spc="-10" dirty="0">
                <a:solidFill>
                  <a:srgbClr val="49124C"/>
                </a:solidFill>
                <a:latin typeface="NewJuneBold"/>
                <a:cs typeface="NewJuneBold"/>
              </a:rPr>
              <a:t>Mercado Laboral</a:t>
            </a:r>
            <a:endParaRPr sz="4950" dirty="0">
              <a:latin typeface="NewJuneBold"/>
              <a:cs typeface="NewJune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4029" y="10467085"/>
            <a:ext cx="113728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10" dirty="0">
                <a:solidFill>
                  <a:srgbClr val="49124C"/>
                </a:solidFill>
                <a:latin typeface="NewJuneRegular"/>
                <a:cs typeface="NewJuneRegular"/>
              </a:rPr>
              <a:t>Nastat</a:t>
            </a:r>
            <a:endParaRPr sz="1200">
              <a:latin typeface="NewJuneRegular"/>
              <a:cs typeface="NewJune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62336" y="4608234"/>
            <a:ext cx="6459220" cy="3292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8755" marR="5080" indent="-186690">
              <a:lnSpc>
                <a:spcPct val="101499"/>
              </a:lnSpc>
              <a:spcBef>
                <a:spcPts val="90"/>
              </a:spcBef>
              <a:buChar char="•"/>
              <a:tabLst>
                <a:tab pos="20066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mercado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laboral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CF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Navarra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muestra 	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unos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registros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muy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positivos.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tasa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paro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el 	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tercer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trimestre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2024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7,72%,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menor 	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desde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2019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justamente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contrario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sucede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la 	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tasa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actividad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ocupación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que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encuentran 	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máximos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desde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2019.</a:t>
            </a:r>
            <a:endParaRPr sz="1950">
              <a:latin typeface="NewJuneSemibold"/>
              <a:cs typeface="NewJuneSemibold"/>
            </a:endParaRPr>
          </a:p>
          <a:p>
            <a:pPr marL="198755" marR="201295" indent="-186690">
              <a:lnSpc>
                <a:spcPct val="101499"/>
              </a:lnSpc>
              <a:spcBef>
                <a:spcPts val="990"/>
              </a:spcBef>
              <a:buChar char="•"/>
              <a:tabLst>
                <a:tab pos="20066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términos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afiliación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tasas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anuales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están 	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creciendo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entorno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2%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desde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hace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0" dirty="0">
                <a:solidFill>
                  <a:srgbClr val="49124C"/>
                </a:solidFill>
                <a:latin typeface="NewJuneSemibold"/>
                <a:cs typeface="NewJuneSemibold"/>
              </a:rPr>
              <a:t>año.</a:t>
            </a:r>
            <a:endParaRPr sz="1950">
              <a:latin typeface="NewJuneSemibold"/>
              <a:cs typeface="NewJuneSemibold"/>
            </a:endParaRPr>
          </a:p>
          <a:p>
            <a:pPr marL="198755" marR="198755" indent="-186690">
              <a:lnSpc>
                <a:spcPct val="101499"/>
              </a:lnSpc>
              <a:spcBef>
                <a:spcPts val="990"/>
              </a:spcBef>
              <a:buChar char="•"/>
              <a:tabLst>
                <a:tab pos="20066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paro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registrado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recoge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leve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repunte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último 	trimestre.</a:t>
            </a:r>
            <a:endParaRPr sz="1950">
              <a:latin typeface="NewJuneSemibold"/>
              <a:cs typeface="NewJuneSemi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8135" y="3232730"/>
            <a:ext cx="9821852" cy="65095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2AE161C-46D8-2CF2-9ADE-B43916996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536991" y="3471487"/>
            <a:ext cx="2757170" cy="316674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4025" indent="-441325">
              <a:lnSpc>
                <a:spcPct val="100000"/>
              </a:lnSpc>
              <a:spcBef>
                <a:spcPts val="1085"/>
              </a:spcBef>
              <a:buAutoNum type="arabicPeriod"/>
              <a:tabLst>
                <a:tab pos="454025" algn="l"/>
              </a:tabLst>
            </a:pPr>
            <a:r>
              <a:rPr sz="3300" spc="-20" dirty="0">
                <a:solidFill>
                  <a:srgbClr val="FFFFFF"/>
                </a:solidFill>
                <a:latin typeface="NewJuneRegular"/>
                <a:cs typeface="NewJuneRegular"/>
              </a:rPr>
              <a:t>EEUU</a:t>
            </a:r>
            <a:endParaRPr sz="3300">
              <a:latin typeface="NewJuneRegular"/>
              <a:cs typeface="NewJuneRegular"/>
            </a:endParaRPr>
          </a:p>
          <a:p>
            <a:pPr marL="454025" indent="-441325">
              <a:lnSpc>
                <a:spcPct val="100000"/>
              </a:lnSpc>
              <a:spcBef>
                <a:spcPts val="990"/>
              </a:spcBef>
              <a:buAutoNum type="arabicPeriod"/>
              <a:tabLst>
                <a:tab pos="454025" algn="l"/>
              </a:tabLst>
            </a:pPr>
            <a:r>
              <a:rPr sz="3300" spc="-10" dirty="0">
                <a:solidFill>
                  <a:srgbClr val="FFFFFF"/>
                </a:solidFill>
                <a:latin typeface="NewJuneRegular"/>
                <a:cs typeface="NewJuneRegular"/>
              </a:rPr>
              <a:t>Eurozona</a:t>
            </a:r>
            <a:endParaRPr sz="3300">
              <a:latin typeface="NewJuneRegular"/>
              <a:cs typeface="NewJuneRegular"/>
            </a:endParaRPr>
          </a:p>
          <a:p>
            <a:pPr marL="454025" indent="-441325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454025" algn="l"/>
              </a:tabLst>
            </a:pPr>
            <a:r>
              <a:rPr sz="3300" spc="-10" dirty="0">
                <a:solidFill>
                  <a:srgbClr val="FFFFFF"/>
                </a:solidFill>
                <a:latin typeface="NewJuneRegular"/>
                <a:cs typeface="NewJuneRegular"/>
              </a:rPr>
              <a:t>España</a:t>
            </a:r>
            <a:endParaRPr sz="3300">
              <a:latin typeface="NewJuneRegular"/>
              <a:cs typeface="NewJuneRegular"/>
            </a:endParaRPr>
          </a:p>
          <a:p>
            <a:pPr marL="454025" indent="-441325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454025" algn="l"/>
              </a:tabLst>
            </a:pPr>
            <a:r>
              <a:rPr sz="3300" spc="-10" dirty="0">
                <a:solidFill>
                  <a:srgbClr val="FFFFFF"/>
                </a:solidFill>
                <a:latin typeface="NewJuneRegular"/>
                <a:cs typeface="NewJuneRegular"/>
              </a:rPr>
              <a:t>Navarra</a:t>
            </a:r>
            <a:endParaRPr sz="3300">
              <a:latin typeface="NewJuneRegular"/>
              <a:cs typeface="NewJuneRegular"/>
            </a:endParaRPr>
          </a:p>
          <a:p>
            <a:pPr marL="454025" indent="-441325">
              <a:lnSpc>
                <a:spcPct val="100000"/>
              </a:lnSpc>
              <a:spcBef>
                <a:spcPts val="990"/>
              </a:spcBef>
              <a:buAutoNum type="arabicPeriod"/>
              <a:tabLst>
                <a:tab pos="454025" algn="l"/>
              </a:tabLst>
            </a:pPr>
            <a:r>
              <a:rPr sz="3300" spc="-10" dirty="0">
                <a:solidFill>
                  <a:srgbClr val="FFFFFF"/>
                </a:solidFill>
                <a:latin typeface="NewJuneRegular"/>
                <a:cs typeface="NewJuneRegular"/>
              </a:rPr>
              <a:t>Previsiones</a:t>
            </a:r>
            <a:endParaRPr sz="330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58BC0E0-46C2-85BA-EF5A-BC52F3F05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765B776E-6A2C-8416-4E23-3601290793B6}"/>
              </a:ext>
            </a:extLst>
          </p:cNvPr>
          <p:cNvSpPr txBox="1">
            <a:spLocks/>
          </p:cNvSpPr>
          <p:nvPr/>
        </p:nvSpPr>
        <p:spPr>
          <a:xfrm>
            <a:off x="1536991" y="5098661"/>
            <a:ext cx="5924259" cy="10906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s-ES" sz="7000" dirty="0">
                <a:solidFill>
                  <a:srgbClr val="FFFFFF"/>
                </a:solidFill>
                <a:latin typeface="NewJuneRegular"/>
                <a:cs typeface="NewJuneRegular"/>
              </a:rPr>
              <a:t>5. Previsiones</a:t>
            </a:r>
            <a:endParaRPr lang="es-ES" sz="7000" dirty="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48E03D9-B228-A8CB-7365-9649F91D1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667542" y="4266960"/>
            <a:ext cx="6369050" cy="3273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6390" marR="5080" indent="-314325">
              <a:lnSpc>
                <a:spcPct val="101499"/>
              </a:lnSpc>
              <a:spcBef>
                <a:spcPts val="90"/>
              </a:spcBef>
              <a:buChar char="•"/>
              <a:tabLst>
                <a:tab pos="32639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figura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muestra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tasas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crecimiento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PIB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esperadas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para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2024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2025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(datos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esperados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en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noviembre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2024).</a:t>
            </a:r>
            <a:endParaRPr sz="1950">
              <a:latin typeface="NewJuneSemibold"/>
              <a:cs typeface="NewJuneSemibold"/>
            </a:endParaRPr>
          </a:p>
          <a:p>
            <a:pPr marL="326390" indent="-313690">
              <a:lnSpc>
                <a:spcPct val="100000"/>
              </a:lnSpc>
              <a:spcBef>
                <a:spcPts val="1440"/>
              </a:spcBef>
              <a:buChar char="•"/>
              <a:tabLst>
                <a:tab pos="32639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aprecia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clara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ralentización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Europa.</a:t>
            </a:r>
            <a:endParaRPr sz="1950">
              <a:latin typeface="NewJuneSemibold"/>
              <a:cs typeface="NewJuneSemibold"/>
            </a:endParaRPr>
          </a:p>
          <a:p>
            <a:pPr marL="326390" marR="497840" indent="-314325">
              <a:lnSpc>
                <a:spcPct val="101499"/>
              </a:lnSpc>
              <a:spcBef>
                <a:spcPts val="1400"/>
              </a:spcBef>
              <a:buChar char="•"/>
              <a:tabLst>
                <a:tab pos="32639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media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para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Eurozona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encuentra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un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0,8%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1,1%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para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2024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2025.</a:t>
            </a:r>
            <a:endParaRPr sz="1950">
              <a:latin typeface="NewJuneSemibold"/>
              <a:cs typeface="NewJuneSemibold"/>
            </a:endParaRPr>
          </a:p>
          <a:p>
            <a:pPr marL="326390" marR="270510" indent="-314325">
              <a:lnSpc>
                <a:spcPct val="101499"/>
              </a:lnSpc>
              <a:spcBef>
                <a:spcPts val="1400"/>
              </a:spcBef>
              <a:buChar char="•"/>
              <a:tabLst>
                <a:tab pos="32639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Alemania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(-0,1%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0,6%)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Francia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(1,1%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0,9%),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los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principales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socios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comerciales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nuestra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economía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no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tienen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buenas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expectativas.</a:t>
            </a:r>
            <a:endParaRPr sz="1950">
              <a:latin typeface="NewJuneSemibold"/>
              <a:cs typeface="NewJuneSemibold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98305" y="3411605"/>
            <a:ext cx="10885805" cy="5908040"/>
            <a:chOff x="998305" y="3411605"/>
            <a:chExt cx="10885805" cy="59080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305" y="3411605"/>
              <a:ext cx="10885364" cy="542200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34505" y="7377786"/>
              <a:ext cx="2332990" cy="1823720"/>
            </a:xfrm>
            <a:custGeom>
              <a:avLst/>
              <a:gdLst/>
              <a:ahLst/>
              <a:cxnLst/>
              <a:rect l="l" t="t" r="r" b="b"/>
              <a:pathLst>
                <a:path w="2332990" h="1823720">
                  <a:moveTo>
                    <a:pt x="0" y="911752"/>
                  </a:moveTo>
                  <a:lnTo>
                    <a:pt x="1200" y="870017"/>
                  </a:lnTo>
                  <a:lnTo>
                    <a:pt x="4765" y="828764"/>
                  </a:lnTo>
                  <a:lnTo>
                    <a:pt x="10645" y="788033"/>
                  </a:lnTo>
                  <a:lnTo>
                    <a:pt x="18788" y="747864"/>
                  </a:lnTo>
                  <a:lnTo>
                    <a:pt x="29143" y="708297"/>
                  </a:lnTo>
                  <a:lnTo>
                    <a:pt x="41657" y="669373"/>
                  </a:lnTo>
                  <a:lnTo>
                    <a:pt x="56280" y="631131"/>
                  </a:lnTo>
                  <a:lnTo>
                    <a:pt x="72959" y="593613"/>
                  </a:lnTo>
                  <a:lnTo>
                    <a:pt x="91644" y="556858"/>
                  </a:lnTo>
                  <a:lnTo>
                    <a:pt x="112284" y="520906"/>
                  </a:lnTo>
                  <a:lnTo>
                    <a:pt x="134826" y="485798"/>
                  </a:lnTo>
                  <a:lnTo>
                    <a:pt x="159219" y="451574"/>
                  </a:lnTo>
                  <a:lnTo>
                    <a:pt x="185411" y="418274"/>
                  </a:lnTo>
                  <a:lnTo>
                    <a:pt x="213352" y="385939"/>
                  </a:lnTo>
                  <a:lnTo>
                    <a:pt x="242990" y="354608"/>
                  </a:lnTo>
                  <a:lnTo>
                    <a:pt x="274273" y="324322"/>
                  </a:lnTo>
                  <a:lnTo>
                    <a:pt x="307150" y="295122"/>
                  </a:lnTo>
                  <a:lnTo>
                    <a:pt x="341569" y="267046"/>
                  </a:lnTo>
                  <a:lnTo>
                    <a:pt x="377479" y="240137"/>
                  </a:lnTo>
                  <a:lnTo>
                    <a:pt x="414829" y="214433"/>
                  </a:lnTo>
                  <a:lnTo>
                    <a:pt x="453566" y="189975"/>
                  </a:lnTo>
                  <a:lnTo>
                    <a:pt x="493640" y="166804"/>
                  </a:lnTo>
                  <a:lnTo>
                    <a:pt x="534999" y="144959"/>
                  </a:lnTo>
                  <a:lnTo>
                    <a:pt x="577592" y="124481"/>
                  </a:lnTo>
                  <a:lnTo>
                    <a:pt x="621367" y="105410"/>
                  </a:lnTo>
                  <a:lnTo>
                    <a:pt x="666273" y="87786"/>
                  </a:lnTo>
                  <a:lnTo>
                    <a:pt x="712257" y="71650"/>
                  </a:lnTo>
                  <a:lnTo>
                    <a:pt x="759270" y="57041"/>
                  </a:lnTo>
                  <a:lnTo>
                    <a:pt x="807259" y="44001"/>
                  </a:lnTo>
                  <a:lnTo>
                    <a:pt x="856173" y="32568"/>
                  </a:lnTo>
                  <a:lnTo>
                    <a:pt x="905960" y="22784"/>
                  </a:lnTo>
                  <a:lnTo>
                    <a:pt x="956569" y="14689"/>
                  </a:lnTo>
                  <a:lnTo>
                    <a:pt x="1007948" y="8323"/>
                  </a:lnTo>
                  <a:lnTo>
                    <a:pt x="1060046" y="3726"/>
                  </a:lnTo>
                  <a:lnTo>
                    <a:pt x="1112812" y="938"/>
                  </a:lnTo>
                  <a:lnTo>
                    <a:pt x="1166194" y="0"/>
                  </a:lnTo>
                  <a:lnTo>
                    <a:pt x="1219576" y="938"/>
                  </a:lnTo>
                  <a:lnTo>
                    <a:pt x="1272342" y="3726"/>
                  </a:lnTo>
                  <a:lnTo>
                    <a:pt x="1324441" y="8323"/>
                  </a:lnTo>
                  <a:lnTo>
                    <a:pt x="1375820" y="14689"/>
                  </a:lnTo>
                  <a:lnTo>
                    <a:pt x="1426429" y="22784"/>
                  </a:lnTo>
                  <a:lnTo>
                    <a:pt x="1476216" y="32568"/>
                  </a:lnTo>
                  <a:lnTo>
                    <a:pt x="1525130" y="44001"/>
                  </a:lnTo>
                  <a:lnTo>
                    <a:pt x="1573119" y="57041"/>
                  </a:lnTo>
                  <a:lnTo>
                    <a:pt x="1620131" y="71650"/>
                  </a:lnTo>
                  <a:lnTo>
                    <a:pt x="1666116" y="87786"/>
                  </a:lnTo>
                  <a:lnTo>
                    <a:pt x="1711022" y="105410"/>
                  </a:lnTo>
                  <a:lnTo>
                    <a:pt x="1754797" y="124481"/>
                  </a:lnTo>
                  <a:lnTo>
                    <a:pt x="1797389" y="144959"/>
                  </a:lnTo>
                  <a:lnTo>
                    <a:pt x="1838748" y="166804"/>
                  </a:lnTo>
                  <a:lnTo>
                    <a:pt x="1878823" y="189975"/>
                  </a:lnTo>
                  <a:lnTo>
                    <a:pt x="1917560" y="214433"/>
                  </a:lnTo>
                  <a:lnTo>
                    <a:pt x="1954910" y="240137"/>
                  </a:lnTo>
                  <a:lnTo>
                    <a:pt x="1990820" y="267046"/>
                  </a:lnTo>
                  <a:lnTo>
                    <a:pt x="2025239" y="295122"/>
                  </a:lnTo>
                  <a:lnTo>
                    <a:pt x="2058116" y="324322"/>
                  </a:lnTo>
                  <a:lnTo>
                    <a:pt x="2089399" y="354608"/>
                  </a:lnTo>
                  <a:lnTo>
                    <a:pt x="2119036" y="385939"/>
                  </a:lnTo>
                  <a:lnTo>
                    <a:pt x="2146977" y="418274"/>
                  </a:lnTo>
                  <a:lnTo>
                    <a:pt x="2173170" y="451574"/>
                  </a:lnTo>
                  <a:lnTo>
                    <a:pt x="2197563" y="485798"/>
                  </a:lnTo>
                  <a:lnTo>
                    <a:pt x="2220105" y="520906"/>
                  </a:lnTo>
                  <a:lnTo>
                    <a:pt x="2240744" y="556858"/>
                  </a:lnTo>
                  <a:lnTo>
                    <a:pt x="2259429" y="593613"/>
                  </a:lnTo>
                  <a:lnTo>
                    <a:pt x="2276109" y="631131"/>
                  </a:lnTo>
                  <a:lnTo>
                    <a:pt x="2290732" y="669373"/>
                  </a:lnTo>
                  <a:lnTo>
                    <a:pt x="2303246" y="708297"/>
                  </a:lnTo>
                  <a:lnTo>
                    <a:pt x="2313600" y="747864"/>
                  </a:lnTo>
                  <a:lnTo>
                    <a:pt x="2321743" y="788033"/>
                  </a:lnTo>
                  <a:lnTo>
                    <a:pt x="2327623" y="828764"/>
                  </a:lnTo>
                  <a:lnTo>
                    <a:pt x="2331189" y="870017"/>
                  </a:lnTo>
                  <a:lnTo>
                    <a:pt x="2332389" y="911752"/>
                  </a:lnTo>
                  <a:lnTo>
                    <a:pt x="2331189" y="953487"/>
                  </a:lnTo>
                  <a:lnTo>
                    <a:pt x="2327623" y="994740"/>
                  </a:lnTo>
                  <a:lnTo>
                    <a:pt x="2321743" y="1035471"/>
                  </a:lnTo>
                  <a:lnTo>
                    <a:pt x="2313600" y="1075640"/>
                  </a:lnTo>
                  <a:lnTo>
                    <a:pt x="2303246" y="1115207"/>
                  </a:lnTo>
                  <a:lnTo>
                    <a:pt x="2290732" y="1154131"/>
                  </a:lnTo>
                  <a:lnTo>
                    <a:pt x="2276109" y="1192373"/>
                  </a:lnTo>
                  <a:lnTo>
                    <a:pt x="2259429" y="1229891"/>
                  </a:lnTo>
                  <a:lnTo>
                    <a:pt x="2240744" y="1266646"/>
                  </a:lnTo>
                  <a:lnTo>
                    <a:pt x="2220105" y="1302598"/>
                  </a:lnTo>
                  <a:lnTo>
                    <a:pt x="2197563" y="1337706"/>
                  </a:lnTo>
                  <a:lnTo>
                    <a:pt x="2173170" y="1371930"/>
                  </a:lnTo>
                  <a:lnTo>
                    <a:pt x="2146977" y="1405230"/>
                  </a:lnTo>
                  <a:lnTo>
                    <a:pt x="2119036" y="1437565"/>
                  </a:lnTo>
                  <a:lnTo>
                    <a:pt x="2089399" y="1468896"/>
                  </a:lnTo>
                  <a:lnTo>
                    <a:pt x="2058116" y="1499181"/>
                  </a:lnTo>
                  <a:lnTo>
                    <a:pt x="2025239" y="1528382"/>
                  </a:lnTo>
                  <a:lnTo>
                    <a:pt x="1990820" y="1556457"/>
                  </a:lnTo>
                  <a:lnTo>
                    <a:pt x="1954910" y="1583367"/>
                  </a:lnTo>
                  <a:lnTo>
                    <a:pt x="1917560" y="1609071"/>
                  </a:lnTo>
                  <a:lnTo>
                    <a:pt x="1878823" y="1633529"/>
                  </a:lnTo>
                  <a:lnTo>
                    <a:pt x="1838748" y="1656700"/>
                  </a:lnTo>
                  <a:lnTo>
                    <a:pt x="1797389" y="1678545"/>
                  </a:lnTo>
                  <a:lnTo>
                    <a:pt x="1754797" y="1699023"/>
                  </a:lnTo>
                  <a:lnTo>
                    <a:pt x="1711022" y="1718094"/>
                  </a:lnTo>
                  <a:lnTo>
                    <a:pt x="1666116" y="1735718"/>
                  </a:lnTo>
                  <a:lnTo>
                    <a:pt x="1620131" y="1751854"/>
                  </a:lnTo>
                  <a:lnTo>
                    <a:pt x="1573119" y="1766462"/>
                  </a:lnTo>
                  <a:lnTo>
                    <a:pt x="1525130" y="1779503"/>
                  </a:lnTo>
                  <a:lnTo>
                    <a:pt x="1476216" y="1790935"/>
                  </a:lnTo>
                  <a:lnTo>
                    <a:pt x="1426429" y="1800719"/>
                  </a:lnTo>
                  <a:lnTo>
                    <a:pt x="1375820" y="1808815"/>
                  </a:lnTo>
                  <a:lnTo>
                    <a:pt x="1324441" y="1815181"/>
                  </a:lnTo>
                  <a:lnTo>
                    <a:pt x="1272342" y="1819778"/>
                  </a:lnTo>
                  <a:lnTo>
                    <a:pt x="1219576" y="1822566"/>
                  </a:lnTo>
                  <a:lnTo>
                    <a:pt x="1166194" y="1823504"/>
                  </a:lnTo>
                  <a:lnTo>
                    <a:pt x="1112812" y="1822566"/>
                  </a:lnTo>
                  <a:lnTo>
                    <a:pt x="1060046" y="1819778"/>
                  </a:lnTo>
                  <a:lnTo>
                    <a:pt x="1007948" y="1815181"/>
                  </a:lnTo>
                  <a:lnTo>
                    <a:pt x="956569" y="1808815"/>
                  </a:lnTo>
                  <a:lnTo>
                    <a:pt x="905960" y="1800719"/>
                  </a:lnTo>
                  <a:lnTo>
                    <a:pt x="856173" y="1790935"/>
                  </a:lnTo>
                  <a:lnTo>
                    <a:pt x="807259" y="1779503"/>
                  </a:lnTo>
                  <a:lnTo>
                    <a:pt x="759270" y="1766462"/>
                  </a:lnTo>
                  <a:lnTo>
                    <a:pt x="712257" y="1751854"/>
                  </a:lnTo>
                  <a:lnTo>
                    <a:pt x="666273" y="1735718"/>
                  </a:lnTo>
                  <a:lnTo>
                    <a:pt x="621367" y="1718094"/>
                  </a:lnTo>
                  <a:lnTo>
                    <a:pt x="577592" y="1699023"/>
                  </a:lnTo>
                  <a:lnTo>
                    <a:pt x="534999" y="1678545"/>
                  </a:lnTo>
                  <a:lnTo>
                    <a:pt x="493640" y="1656700"/>
                  </a:lnTo>
                  <a:lnTo>
                    <a:pt x="453566" y="1633529"/>
                  </a:lnTo>
                  <a:lnTo>
                    <a:pt x="414829" y="1609071"/>
                  </a:lnTo>
                  <a:lnTo>
                    <a:pt x="377479" y="1583367"/>
                  </a:lnTo>
                  <a:lnTo>
                    <a:pt x="341569" y="1556457"/>
                  </a:lnTo>
                  <a:lnTo>
                    <a:pt x="307150" y="1528382"/>
                  </a:lnTo>
                  <a:lnTo>
                    <a:pt x="274273" y="1499181"/>
                  </a:lnTo>
                  <a:lnTo>
                    <a:pt x="242990" y="1468896"/>
                  </a:lnTo>
                  <a:lnTo>
                    <a:pt x="213352" y="1437565"/>
                  </a:lnTo>
                  <a:lnTo>
                    <a:pt x="185411" y="1405230"/>
                  </a:lnTo>
                  <a:lnTo>
                    <a:pt x="159219" y="1371930"/>
                  </a:lnTo>
                  <a:lnTo>
                    <a:pt x="134826" y="1337706"/>
                  </a:lnTo>
                  <a:lnTo>
                    <a:pt x="112284" y="1302598"/>
                  </a:lnTo>
                  <a:lnTo>
                    <a:pt x="91644" y="1266646"/>
                  </a:lnTo>
                  <a:lnTo>
                    <a:pt x="72959" y="1229891"/>
                  </a:lnTo>
                  <a:lnTo>
                    <a:pt x="56280" y="1192373"/>
                  </a:lnTo>
                  <a:lnTo>
                    <a:pt x="41657" y="1154131"/>
                  </a:lnTo>
                  <a:lnTo>
                    <a:pt x="29143" y="1115207"/>
                  </a:lnTo>
                  <a:lnTo>
                    <a:pt x="18788" y="1075640"/>
                  </a:lnTo>
                  <a:lnTo>
                    <a:pt x="10645" y="1035471"/>
                  </a:lnTo>
                  <a:lnTo>
                    <a:pt x="4765" y="994740"/>
                  </a:lnTo>
                  <a:lnTo>
                    <a:pt x="1200" y="953487"/>
                  </a:lnTo>
                  <a:lnTo>
                    <a:pt x="0" y="911752"/>
                  </a:lnTo>
                  <a:close/>
                </a:path>
              </a:pathLst>
            </a:custGeom>
            <a:ln w="9423">
              <a:solidFill>
                <a:srgbClr val="EE32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30651" y="7490871"/>
              <a:ext cx="933450" cy="1823720"/>
            </a:xfrm>
            <a:custGeom>
              <a:avLst/>
              <a:gdLst/>
              <a:ahLst/>
              <a:cxnLst/>
              <a:rect l="l" t="t" r="r" b="b"/>
              <a:pathLst>
                <a:path w="933450" h="1823720">
                  <a:moveTo>
                    <a:pt x="0" y="911752"/>
                  </a:moveTo>
                  <a:lnTo>
                    <a:pt x="1076" y="849328"/>
                  </a:lnTo>
                  <a:lnTo>
                    <a:pt x="4258" y="788033"/>
                  </a:lnTo>
                  <a:lnTo>
                    <a:pt x="9477" y="728003"/>
                  </a:lnTo>
                  <a:lnTo>
                    <a:pt x="16663" y="669373"/>
                  </a:lnTo>
                  <a:lnTo>
                    <a:pt x="25746" y="612279"/>
                  </a:lnTo>
                  <a:lnTo>
                    <a:pt x="36658" y="556858"/>
                  </a:lnTo>
                  <a:lnTo>
                    <a:pt x="49328" y="503244"/>
                  </a:lnTo>
                  <a:lnTo>
                    <a:pt x="63688" y="451574"/>
                  </a:lnTo>
                  <a:lnTo>
                    <a:pt x="79667" y="401983"/>
                  </a:lnTo>
                  <a:lnTo>
                    <a:pt x="97197" y="354608"/>
                  </a:lnTo>
                  <a:lnTo>
                    <a:pt x="116207" y="309584"/>
                  </a:lnTo>
                  <a:lnTo>
                    <a:pt x="136629" y="267046"/>
                  </a:lnTo>
                  <a:lnTo>
                    <a:pt x="158392" y="227132"/>
                  </a:lnTo>
                  <a:lnTo>
                    <a:pt x="181428" y="189975"/>
                  </a:lnTo>
                  <a:lnTo>
                    <a:pt x="205667" y="155713"/>
                  </a:lnTo>
                  <a:lnTo>
                    <a:pt x="231038" y="124481"/>
                  </a:lnTo>
                  <a:lnTo>
                    <a:pt x="257474" y="96415"/>
                  </a:lnTo>
                  <a:lnTo>
                    <a:pt x="313260" y="50322"/>
                  </a:lnTo>
                  <a:lnTo>
                    <a:pt x="372467" y="18523"/>
                  </a:lnTo>
                  <a:lnTo>
                    <a:pt x="434540" y="2103"/>
                  </a:lnTo>
                  <a:lnTo>
                    <a:pt x="466477" y="0"/>
                  </a:lnTo>
                  <a:lnTo>
                    <a:pt x="498415" y="2103"/>
                  </a:lnTo>
                  <a:lnTo>
                    <a:pt x="560488" y="18523"/>
                  </a:lnTo>
                  <a:lnTo>
                    <a:pt x="619695" y="50322"/>
                  </a:lnTo>
                  <a:lnTo>
                    <a:pt x="675481" y="96415"/>
                  </a:lnTo>
                  <a:lnTo>
                    <a:pt x="701916" y="124481"/>
                  </a:lnTo>
                  <a:lnTo>
                    <a:pt x="727288" y="155713"/>
                  </a:lnTo>
                  <a:lnTo>
                    <a:pt x="751527" y="189975"/>
                  </a:lnTo>
                  <a:lnTo>
                    <a:pt x="774563" y="227132"/>
                  </a:lnTo>
                  <a:lnTo>
                    <a:pt x="796326" y="267046"/>
                  </a:lnTo>
                  <a:lnTo>
                    <a:pt x="816748" y="309584"/>
                  </a:lnTo>
                  <a:lnTo>
                    <a:pt x="835758" y="354608"/>
                  </a:lnTo>
                  <a:lnTo>
                    <a:pt x="853287" y="401983"/>
                  </a:lnTo>
                  <a:lnTo>
                    <a:pt x="869267" y="451574"/>
                  </a:lnTo>
                  <a:lnTo>
                    <a:pt x="883626" y="503244"/>
                  </a:lnTo>
                  <a:lnTo>
                    <a:pt x="896297" y="556858"/>
                  </a:lnTo>
                  <a:lnTo>
                    <a:pt x="907209" y="612279"/>
                  </a:lnTo>
                  <a:lnTo>
                    <a:pt x="916292" y="669373"/>
                  </a:lnTo>
                  <a:lnTo>
                    <a:pt x="923478" y="728003"/>
                  </a:lnTo>
                  <a:lnTo>
                    <a:pt x="928697" y="788033"/>
                  </a:lnTo>
                  <a:lnTo>
                    <a:pt x="931879" y="849328"/>
                  </a:lnTo>
                  <a:lnTo>
                    <a:pt x="932955" y="911752"/>
                  </a:lnTo>
                  <a:lnTo>
                    <a:pt x="931879" y="974176"/>
                  </a:lnTo>
                  <a:lnTo>
                    <a:pt x="928697" y="1035471"/>
                  </a:lnTo>
                  <a:lnTo>
                    <a:pt x="923478" y="1095501"/>
                  </a:lnTo>
                  <a:lnTo>
                    <a:pt x="916292" y="1154131"/>
                  </a:lnTo>
                  <a:lnTo>
                    <a:pt x="907209" y="1211225"/>
                  </a:lnTo>
                  <a:lnTo>
                    <a:pt x="896297" y="1266646"/>
                  </a:lnTo>
                  <a:lnTo>
                    <a:pt x="883626" y="1320260"/>
                  </a:lnTo>
                  <a:lnTo>
                    <a:pt x="869267" y="1371930"/>
                  </a:lnTo>
                  <a:lnTo>
                    <a:pt x="853287" y="1421520"/>
                  </a:lnTo>
                  <a:lnTo>
                    <a:pt x="835758" y="1468896"/>
                  </a:lnTo>
                  <a:lnTo>
                    <a:pt x="816748" y="1513920"/>
                  </a:lnTo>
                  <a:lnTo>
                    <a:pt x="796326" y="1556457"/>
                  </a:lnTo>
                  <a:lnTo>
                    <a:pt x="774563" y="1596372"/>
                  </a:lnTo>
                  <a:lnTo>
                    <a:pt x="751527" y="1633529"/>
                  </a:lnTo>
                  <a:lnTo>
                    <a:pt x="727288" y="1667791"/>
                  </a:lnTo>
                  <a:lnTo>
                    <a:pt x="701916" y="1699023"/>
                  </a:lnTo>
                  <a:lnTo>
                    <a:pt x="675481" y="1727089"/>
                  </a:lnTo>
                  <a:lnTo>
                    <a:pt x="619695" y="1773181"/>
                  </a:lnTo>
                  <a:lnTo>
                    <a:pt x="560488" y="1804981"/>
                  </a:lnTo>
                  <a:lnTo>
                    <a:pt x="498415" y="1821401"/>
                  </a:lnTo>
                  <a:lnTo>
                    <a:pt x="466477" y="1823504"/>
                  </a:lnTo>
                  <a:lnTo>
                    <a:pt x="434540" y="1821401"/>
                  </a:lnTo>
                  <a:lnTo>
                    <a:pt x="372467" y="1804981"/>
                  </a:lnTo>
                  <a:lnTo>
                    <a:pt x="313260" y="1773181"/>
                  </a:lnTo>
                  <a:lnTo>
                    <a:pt x="257474" y="1727089"/>
                  </a:lnTo>
                  <a:lnTo>
                    <a:pt x="231038" y="1699023"/>
                  </a:lnTo>
                  <a:lnTo>
                    <a:pt x="205667" y="1667791"/>
                  </a:lnTo>
                  <a:lnTo>
                    <a:pt x="181428" y="1633529"/>
                  </a:lnTo>
                  <a:lnTo>
                    <a:pt x="158392" y="1596372"/>
                  </a:lnTo>
                  <a:lnTo>
                    <a:pt x="136629" y="1556457"/>
                  </a:lnTo>
                  <a:lnTo>
                    <a:pt x="116207" y="1513920"/>
                  </a:lnTo>
                  <a:lnTo>
                    <a:pt x="97197" y="1468896"/>
                  </a:lnTo>
                  <a:lnTo>
                    <a:pt x="79667" y="1421520"/>
                  </a:lnTo>
                  <a:lnTo>
                    <a:pt x="63688" y="1371930"/>
                  </a:lnTo>
                  <a:lnTo>
                    <a:pt x="49328" y="1320260"/>
                  </a:lnTo>
                  <a:lnTo>
                    <a:pt x="36658" y="1266646"/>
                  </a:lnTo>
                  <a:lnTo>
                    <a:pt x="25746" y="1211225"/>
                  </a:lnTo>
                  <a:lnTo>
                    <a:pt x="16663" y="1154131"/>
                  </a:lnTo>
                  <a:lnTo>
                    <a:pt x="9477" y="1095501"/>
                  </a:lnTo>
                  <a:lnTo>
                    <a:pt x="4258" y="1035471"/>
                  </a:lnTo>
                  <a:lnTo>
                    <a:pt x="1076" y="974176"/>
                  </a:lnTo>
                  <a:lnTo>
                    <a:pt x="0" y="911752"/>
                  </a:lnTo>
                  <a:close/>
                </a:path>
              </a:pathLst>
            </a:custGeom>
            <a:ln w="9423">
              <a:solidFill>
                <a:srgbClr val="EE32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32295" y="7490871"/>
              <a:ext cx="933450" cy="1823720"/>
            </a:xfrm>
            <a:custGeom>
              <a:avLst/>
              <a:gdLst/>
              <a:ahLst/>
              <a:cxnLst/>
              <a:rect l="l" t="t" r="r" b="b"/>
              <a:pathLst>
                <a:path w="933450" h="1823720">
                  <a:moveTo>
                    <a:pt x="0" y="911752"/>
                  </a:moveTo>
                  <a:lnTo>
                    <a:pt x="1076" y="849328"/>
                  </a:lnTo>
                  <a:lnTo>
                    <a:pt x="4258" y="788033"/>
                  </a:lnTo>
                  <a:lnTo>
                    <a:pt x="9477" y="728003"/>
                  </a:lnTo>
                  <a:lnTo>
                    <a:pt x="16663" y="669373"/>
                  </a:lnTo>
                  <a:lnTo>
                    <a:pt x="25746" y="612279"/>
                  </a:lnTo>
                  <a:lnTo>
                    <a:pt x="36658" y="556858"/>
                  </a:lnTo>
                  <a:lnTo>
                    <a:pt x="49328" y="503244"/>
                  </a:lnTo>
                  <a:lnTo>
                    <a:pt x="63688" y="451574"/>
                  </a:lnTo>
                  <a:lnTo>
                    <a:pt x="79667" y="401983"/>
                  </a:lnTo>
                  <a:lnTo>
                    <a:pt x="97197" y="354608"/>
                  </a:lnTo>
                  <a:lnTo>
                    <a:pt x="116207" y="309584"/>
                  </a:lnTo>
                  <a:lnTo>
                    <a:pt x="136629" y="267046"/>
                  </a:lnTo>
                  <a:lnTo>
                    <a:pt x="158392" y="227132"/>
                  </a:lnTo>
                  <a:lnTo>
                    <a:pt x="181428" y="189975"/>
                  </a:lnTo>
                  <a:lnTo>
                    <a:pt x="205667" y="155713"/>
                  </a:lnTo>
                  <a:lnTo>
                    <a:pt x="231038" y="124481"/>
                  </a:lnTo>
                  <a:lnTo>
                    <a:pt x="257474" y="96415"/>
                  </a:lnTo>
                  <a:lnTo>
                    <a:pt x="313260" y="50322"/>
                  </a:lnTo>
                  <a:lnTo>
                    <a:pt x="372467" y="18523"/>
                  </a:lnTo>
                  <a:lnTo>
                    <a:pt x="434540" y="2103"/>
                  </a:lnTo>
                  <a:lnTo>
                    <a:pt x="466477" y="0"/>
                  </a:lnTo>
                  <a:lnTo>
                    <a:pt x="498415" y="2103"/>
                  </a:lnTo>
                  <a:lnTo>
                    <a:pt x="560488" y="18523"/>
                  </a:lnTo>
                  <a:lnTo>
                    <a:pt x="619695" y="50322"/>
                  </a:lnTo>
                  <a:lnTo>
                    <a:pt x="675481" y="96415"/>
                  </a:lnTo>
                  <a:lnTo>
                    <a:pt x="701916" y="124481"/>
                  </a:lnTo>
                  <a:lnTo>
                    <a:pt x="727288" y="155713"/>
                  </a:lnTo>
                  <a:lnTo>
                    <a:pt x="751527" y="189975"/>
                  </a:lnTo>
                  <a:lnTo>
                    <a:pt x="774563" y="227132"/>
                  </a:lnTo>
                  <a:lnTo>
                    <a:pt x="796326" y="267046"/>
                  </a:lnTo>
                  <a:lnTo>
                    <a:pt x="816748" y="309584"/>
                  </a:lnTo>
                  <a:lnTo>
                    <a:pt x="835758" y="354608"/>
                  </a:lnTo>
                  <a:lnTo>
                    <a:pt x="853287" y="401983"/>
                  </a:lnTo>
                  <a:lnTo>
                    <a:pt x="869267" y="451574"/>
                  </a:lnTo>
                  <a:lnTo>
                    <a:pt x="883626" y="503244"/>
                  </a:lnTo>
                  <a:lnTo>
                    <a:pt x="896297" y="556858"/>
                  </a:lnTo>
                  <a:lnTo>
                    <a:pt x="907209" y="612279"/>
                  </a:lnTo>
                  <a:lnTo>
                    <a:pt x="916292" y="669373"/>
                  </a:lnTo>
                  <a:lnTo>
                    <a:pt x="923478" y="728003"/>
                  </a:lnTo>
                  <a:lnTo>
                    <a:pt x="928697" y="788033"/>
                  </a:lnTo>
                  <a:lnTo>
                    <a:pt x="931879" y="849328"/>
                  </a:lnTo>
                  <a:lnTo>
                    <a:pt x="932955" y="911752"/>
                  </a:lnTo>
                  <a:lnTo>
                    <a:pt x="931879" y="974176"/>
                  </a:lnTo>
                  <a:lnTo>
                    <a:pt x="928697" y="1035471"/>
                  </a:lnTo>
                  <a:lnTo>
                    <a:pt x="923478" y="1095501"/>
                  </a:lnTo>
                  <a:lnTo>
                    <a:pt x="916292" y="1154131"/>
                  </a:lnTo>
                  <a:lnTo>
                    <a:pt x="907209" y="1211225"/>
                  </a:lnTo>
                  <a:lnTo>
                    <a:pt x="896297" y="1266646"/>
                  </a:lnTo>
                  <a:lnTo>
                    <a:pt x="883626" y="1320260"/>
                  </a:lnTo>
                  <a:lnTo>
                    <a:pt x="869267" y="1371930"/>
                  </a:lnTo>
                  <a:lnTo>
                    <a:pt x="853287" y="1421520"/>
                  </a:lnTo>
                  <a:lnTo>
                    <a:pt x="835758" y="1468896"/>
                  </a:lnTo>
                  <a:lnTo>
                    <a:pt x="816748" y="1513920"/>
                  </a:lnTo>
                  <a:lnTo>
                    <a:pt x="796326" y="1556457"/>
                  </a:lnTo>
                  <a:lnTo>
                    <a:pt x="774563" y="1596372"/>
                  </a:lnTo>
                  <a:lnTo>
                    <a:pt x="751527" y="1633529"/>
                  </a:lnTo>
                  <a:lnTo>
                    <a:pt x="727288" y="1667791"/>
                  </a:lnTo>
                  <a:lnTo>
                    <a:pt x="701916" y="1699023"/>
                  </a:lnTo>
                  <a:lnTo>
                    <a:pt x="675481" y="1727089"/>
                  </a:lnTo>
                  <a:lnTo>
                    <a:pt x="619695" y="1773181"/>
                  </a:lnTo>
                  <a:lnTo>
                    <a:pt x="560488" y="1804981"/>
                  </a:lnTo>
                  <a:lnTo>
                    <a:pt x="498415" y="1821401"/>
                  </a:lnTo>
                  <a:lnTo>
                    <a:pt x="466477" y="1823504"/>
                  </a:lnTo>
                  <a:lnTo>
                    <a:pt x="434540" y="1821401"/>
                  </a:lnTo>
                  <a:lnTo>
                    <a:pt x="372467" y="1804981"/>
                  </a:lnTo>
                  <a:lnTo>
                    <a:pt x="313260" y="1773181"/>
                  </a:lnTo>
                  <a:lnTo>
                    <a:pt x="257474" y="1727089"/>
                  </a:lnTo>
                  <a:lnTo>
                    <a:pt x="231038" y="1699023"/>
                  </a:lnTo>
                  <a:lnTo>
                    <a:pt x="205667" y="1667791"/>
                  </a:lnTo>
                  <a:lnTo>
                    <a:pt x="181428" y="1633529"/>
                  </a:lnTo>
                  <a:lnTo>
                    <a:pt x="158392" y="1596372"/>
                  </a:lnTo>
                  <a:lnTo>
                    <a:pt x="136629" y="1556457"/>
                  </a:lnTo>
                  <a:lnTo>
                    <a:pt x="116207" y="1513920"/>
                  </a:lnTo>
                  <a:lnTo>
                    <a:pt x="97197" y="1468896"/>
                  </a:lnTo>
                  <a:lnTo>
                    <a:pt x="79667" y="1421520"/>
                  </a:lnTo>
                  <a:lnTo>
                    <a:pt x="63688" y="1371930"/>
                  </a:lnTo>
                  <a:lnTo>
                    <a:pt x="49328" y="1320260"/>
                  </a:lnTo>
                  <a:lnTo>
                    <a:pt x="36658" y="1266646"/>
                  </a:lnTo>
                  <a:lnTo>
                    <a:pt x="25746" y="1211225"/>
                  </a:lnTo>
                  <a:lnTo>
                    <a:pt x="16663" y="1154131"/>
                  </a:lnTo>
                  <a:lnTo>
                    <a:pt x="9477" y="1095501"/>
                  </a:lnTo>
                  <a:lnTo>
                    <a:pt x="4258" y="1035471"/>
                  </a:lnTo>
                  <a:lnTo>
                    <a:pt x="1076" y="974176"/>
                  </a:lnTo>
                  <a:lnTo>
                    <a:pt x="0" y="911752"/>
                  </a:lnTo>
                  <a:close/>
                </a:path>
              </a:pathLst>
            </a:custGeom>
            <a:ln w="9423">
              <a:solidFill>
                <a:srgbClr val="EE32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04029" y="10474624"/>
            <a:ext cx="1809750" cy="2063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11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Media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10" dirty="0">
                <a:solidFill>
                  <a:srgbClr val="49124C"/>
                </a:solidFill>
                <a:latin typeface="NewJuneRegular"/>
                <a:cs typeface="NewJuneRegular"/>
              </a:rPr>
              <a:t>Analistas</a:t>
            </a:r>
            <a:endParaRPr sz="1200">
              <a:latin typeface="NewJuneRegular"/>
              <a:cs typeface="NewJuneRegular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8A6F4BCF-F864-CD38-7FC4-9097B92262B6}"/>
              </a:ext>
            </a:extLst>
          </p:cNvPr>
          <p:cNvSpPr txBox="1"/>
          <p:nvPr/>
        </p:nvSpPr>
        <p:spPr>
          <a:xfrm>
            <a:off x="783087" y="1834774"/>
            <a:ext cx="399415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Internacional</a:t>
            </a:r>
            <a:endParaRPr sz="4950" dirty="0">
              <a:latin typeface="NewJuneBold"/>
              <a:cs typeface="NewJune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9F9DE38-B75E-550D-E227-308EFA3C5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95"/>
            <a:ext cx="20104100" cy="11308554"/>
          </a:xfrm>
          <a:prstGeom prst="rect">
            <a:avLst/>
          </a:prstGeom>
        </p:spPr>
      </p:pic>
      <p:sp>
        <p:nvSpPr>
          <p:cNvPr id="9" name="object 9">
            <a:extLst>
              <a:ext uri="{FF2B5EF4-FFF2-40B4-BE49-F238E27FC236}">
                <a16:creationId xmlns:a16="http://schemas.microsoft.com/office/drawing/2014/main" id="{78EE95F4-FBFB-6048-0DC2-431DDDCF73B6}"/>
              </a:ext>
            </a:extLst>
          </p:cNvPr>
          <p:cNvSpPr txBox="1"/>
          <p:nvPr/>
        </p:nvSpPr>
        <p:spPr>
          <a:xfrm>
            <a:off x="783087" y="1834774"/>
            <a:ext cx="399415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Internacional</a:t>
            </a:r>
            <a:endParaRPr sz="4950" dirty="0">
              <a:latin typeface="NewJuneBold"/>
              <a:cs typeface="NewJune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19715" y="4231019"/>
            <a:ext cx="5942965" cy="3575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3215" marR="471170" indent="-311150" algn="just">
              <a:lnSpc>
                <a:spcPct val="101499"/>
              </a:lnSpc>
              <a:spcBef>
                <a:spcPts val="90"/>
              </a:spcBef>
              <a:buChar char="•"/>
              <a:tabLst>
                <a:tab pos="32639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figura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muestra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tasas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crecimiento 	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IPC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esperadas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para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2024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2025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(datos 	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esperados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noviembre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2024).</a:t>
            </a:r>
            <a:endParaRPr sz="1950" dirty="0">
              <a:latin typeface="NewJuneSemibold"/>
              <a:cs typeface="NewJuneSemibold"/>
            </a:endParaRPr>
          </a:p>
          <a:p>
            <a:pPr marL="326390" marR="5080" indent="-314325">
              <a:lnSpc>
                <a:spcPct val="101499"/>
              </a:lnSpc>
              <a:spcBef>
                <a:spcPts val="1405"/>
              </a:spcBef>
              <a:buChar char="•"/>
              <a:tabLst>
                <a:tab pos="32639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aprecia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claramente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vuelta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los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valores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normales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tras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etapa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inflacionaria.</a:t>
            </a:r>
            <a:endParaRPr sz="1950" dirty="0">
              <a:latin typeface="NewJuneSemibold"/>
              <a:cs typeface="NewJuneSemibold"/>
            </a:endParaRPr>
          </a:p>
          <a:p>
            <a:pPr marL="326390" marR="742315" indent="-314325">
              <a:lnSpc>
                <a:spcPct val="101499"/>
              </a:lnSpc>
              <a:spcBef>
                <a:spcPts val="1400"/>
              </a:spcBef>
              <a:buChar char="•"/>
              <a:tabLst>
                <a:tab pos="32639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2025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Eurozona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recupera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valor objetivo.</a:t>
            </a:r>
            <a:endParaRPr sz="1950" dirty="0">
              <a:latin typeface="NewJuneSemibold"/>
              <a:cs typeface="NewJuneSemibold"/>
            </a:endParaRPr>
          </a:p>
          <a:p>
            <a:pPr marL="326390" marR="582295" indent="-314325">
              <a:lnSpc>
                <a:spcPct val="101499"/>
              </a:lnSpc>
              <a:spcBef>
                <a:spcPts val="1400"/>
              </a:spcBef>
              <a:buChar char="•"/>
              <a:tabLst>
                <a:tab pos="32639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BCE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proseguirá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senda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bajadas.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La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previsión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sería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llegar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tipo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1,75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%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0" dirty="0">
                <a:solidFill>
                  <a:srgbClr val="49124C"/>
                </a:solidFill>
                <a:latin typeface="NewJuneSemibold"/>
                <a:cs typeface="NewJuneSemibold"/>
              </a:rPr>
              <a:t>para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mediados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próximo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0" dirty="0">
                <a:solidFill>
                  <a:srgbClr val="49124C"/>
                </a:solidFill>
                <a:latin typeface="NewJuneSemibold"/>
                <a:cs typeface="NewJuneSemibold"/>
              </a:rPr>
              <a:t>año.</a:t>
            </a:r>
            <a:endParaRPr sz="1950" dirty="0">
              <a:latin typeface="NewJuneSemibold"/>
              <a:cs typeface="NewJuneSemibold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99388" y="3335814"/>
            <a:ext cx="10943590" cy="6411595"/>
            <a:chOff x="999388" y="3335814"/>
            <a:chExt cx="10943590" cy="64115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9388" y="3335814"/>
              <a:ext cx="10943550" cy="58012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854210" y="7918606"/>
              <a:ext cx="933450" cy="1823720"/>
            </a:xfrm>
            <a:custGeom>
              <a:avLst/>
              <a:gdLst/>
              <a:ahLst/>
              <a:cxnLst/>
              <a:rect l="l" t="t" r="r" b="b"/>
              <a:pathLst>
                <a:path w="933450" h="1823720">
                  <a:moveTo>
                    <a:pt x="0" y="911752"/>
                  </a:moveTo>
                  <a:lnTo>
                    <a:pt x="1076" y="849328"/>
                  </a:lnTo>
                  <a:lnTo>
                    <a:pt x="4258" y="788033"/>
                  </a:lnTo>
                  <a:lnTo>
                    <a:pt x="9477" y="728003"/>
                  </a:lnTo>
                  <a:lnTo>
                    <a:pt x="16663" y="669373"/>
                  </a:lnTo>
                  <a:lnTo>
                    <a:pt x="25746" y="612279"/>
                  </a:lnTo>
                  <a:lnTo>
                    <a:pt x="36658" y="556858"/>
                  </a:lnTo>
                  <a:lnTo>
                    <a:pt x="49328" y="503244"/>
                  </a:lnTo>
                  <a:lnTo>
                    <a:pt x="63688" y="451574"/>
                  </a:lnTo>
                  <a:lnTo>
                    <a:pt x="79667" y="401983"/>
                  </a:lnTo>
                  <a:lnTo>
                    <a:pt x="97197" y="354608"/>
                  </a:lnTo>
                  <a:lnTo>
                    <a:pt x="116207" y="309584"/>
                  </a:lnTo>
                  <a:lnTo>
                    <a:pt x="136629" y="267046"/>
                  </a:lnTo>
                  <a:lnTo>
                    <a:pt x="158392" y="227132"/>
                  </a:lnTo>
                  <a:lnTo>
                    <a:pt x="181428" y="189975"/>
                  </a:lnTo>
                  <a:lnTo>
                    <a:pt x="205667" y="155713"/>
                  </a:lnTo>
                  <a:lnTo>
                    <a:pt x="231038" y="124481"/>
                  </a:lnTo>
                  <a:lnTo>
                    <a:pt x="257474" y="96415"/>
                  </a:lnTo>
                  <a:lnTo>
                    <a:pt x="313260" y="50322"/>
                  </a:lnTo>
                  <a:lnTo>
                    <a:pt x="372467" y="18523"/>
                  </a:lnTo>
                  <a:lnTo>
                    <a:pt x="434540" y="2103"/>
                  </a:lnTo>
                  <a:lnTo>
                    <a:pt x="466477" y="0"/>
                  </a:lnTo>
                  <a:lnTo>
                    <a:pt x="498415" y="2103"/>
                  </a:lnTo>
                  <a:lnTo>
                    <a:pt x="560488" y="18523"/>
                  </a:lnTo>
                  <a:lnTo>
                    <a:pt x="619695" y="50322"/>
                  </a:lnTo>
                  <a:lnTo>
                    <a:pt x="675481" y="96415"/>
                  </a:lnTo>
                  <a:lnTo>
                    <a:pt x="701916" y="124481"/>
                  </a:lnTo>
                  <a:lnTo>
                    <a:pt x="727288" y="155713"/>
                  </a:lnTo>
                  <a:lnTo>
                    <a:pt x="751527" y="189975"/>
                  </a:lnTo>
                  <a:lnTo>
                    <a:pt x="774563" y="227132"/>
                  </a:lnTo>
                  <a:lnTo>
                    <a:pt x="796326" y="267046"/>
                  </a:lnTo>
                  <a:lnTo>
                    <a:pt x="816748" y="309584"/>
                  </a:lnTo>
                  <a:lnTo>
                    <a:pt x="835758" y="354608"/>
                  </a:lnTo>
                  <a:lnTo>
                    <a:pt x="853287" y="401983"/>
                  </a:lnTo>
                  <a:lnTo>
                    <a:pt x="869267" y="451574"/>
                  </a:lnTo>
                  <a:lnTo>
                    <a:pt x="883626" y="503244"/>
                  </a:lnTo>
                  <a:lnTo>
                    <a:pt x="896297" y="556858"/>
                  </a:lnTo>
                  <a:lnTo>
                    <a:pt x="907209" y="612279"/>
                  </a:lnTo>
                  <a:lnTo>
                    <a:pt x="916292" y="669373"/>
                  </a:lnTo>
                  <a:lnTo>
                    <a:pt x="923478" y="728003"/>
                  </a:lnTo>
                  <a:lnTo>
                    <a:pt x="928697" y="788033"/>
                  </a:lnTo>
                  <a:lnTo>
                    <a:pt x="931879" y="849328"/>
                  </a:lnTo>
                  <a:lnTo>
                    <a:pt x="932955" y="911752"/>
                  </a:lnTo>
                  <a:lnTo>
                    <a:pt x="931879" y="974176"/>
                  </a:lnTo>
                  <a:lnTo>
                    <a:pt x="928697" y="1035471"/>
                  </a:lnTo>
                  <a:lnTo>
                    <a:pt x="923478" y="1095501"/>
                  </a:lnTo>
                  <a:lnTo>
                    <a:pt x="916292" y="1154131"/>
                  </a:lnTo>
                  <a:lnTo>
                    <a:pt x="907209" y="1211225"/>
                  </a:lnTo>
                  <a:lnTo>
                    <a:pt x="896297" y="1266646"/>
                  </a:lnTo>
                  <a:lnTo>
                    <a:pt x="883626" y="1320260"/>
                  </a:lnTo>
                  <a:lnTo>
                    <a:pt x="869267" y="1371930"/>
                  </a:lnTo>
                  <a:lnTo>
                    <a:pt x="853287" y="1421520"/>
                  </a:lnTo>
                  <a:lnTo>
                    <a:pt x="835758" y="1468896"/>
                  </a:lnTo>
                  <a:lnTo>
                    <a:pt x="816748" y="1513920"/>
                  </a:lnTo>
                  <a:lnTo>
                    <a:pt x="796326" y="1556457"/>
                  </a:lnTo>
                  <a:lnTo>
                    <a:pt x="774563" y="1596372"/>
                  </a:lnTo>
                  <a:lnTo>
                    <a:pt x="751527" y="1633529"/>
                  </a:lnTo>
                  <a:lnTo>
                    <a:pt x="727288" y="1667791"/>
                  </a:lnTo>
                  <a:lnTo>
                    <a:pt x="701916" y="1699023"/>
                  </a:lnTo>
                  <a:lnTo>
                    <a:pt x="675481" y="1727089"/>
                  </a:lnTo>
                  <a:lnTo>
                    <a:pt x="619695" y="1773181"/>
                  </a:lnTo>
                  <a:lnTo>
                    <a:pt x="560488" y="1804981"/>
                  </a:lnTo>
                  <a:lnTo>
                    <a:pt x="498415" y="1821401"/>
                  </a:lnTo>
                  <a:lnTo>
                    <a:pt x="466477" y="1823504"/>
                  </a:lnTo>
                  <a:lnTo>
                    <a:pt x="434540" y="1821401"/>
                  </a:lnTo>
                  <a:lnTo>
                    <a:pt x="372467" y="1804981"/>
                  </a:lnTo>
                  <a:lnTo>
                    <a:pt x="313260" y="1773181"/>
                  </a:lnTo>
                  <a:lnTo>
                    <a:pt x="257474" y="1727089"/>
                  </a:lnTo>
                  <a:lnTo>
                    <a:pt x="231038" y="1699023"/>
                  </a:lnTo>
                  <a:lnTo>
                    <a:pt x="205667" y="1667791"/>
                  </a:lnTo>
                  <a:lnTo>
                    <a:pt x="181428" y="1633529"/>
                  </a:lnTo>
                  <a:lnTo>
                    <a:pt x="158392" y="1596372"/>
                  </a:lnTo>
                  <a:lnTo>
                    <a:pt x="136629" y="1556457"/>
                  </a:lnTo>
                  <a:lnTo>
                    <a:pt x="116207" y="1513920"/>
                  </a:lnTo>
                  <a:lnTo>
                    <a:pt x="97197" y="1468896"/>
                  </a:lnTo>
                  <a:lnTo>
                    <a:pt x="79667" y="1421520"/>
                  </a:lnTo>
                  <a:lnTo>
                    <a:pt x="63688" y="1371930"/>
                  </a:lnTo>
                  <a:lnTo>
                    <a:pt x="49328" y="1320260"/>
                  </a:lnTo>
                  <a:lnTo>
                    <a:pt x="36658" y="1266646"/>
                  </a:lnTo>
                  <a:lnTo>
                    <a:pt x="25746" y="1211225"/>
                  </a:lnTo>
                  <a:lnTo>
                    <a:pt x="16663" y="1154131"/>
                  </a:lnTo>
                  <a:lnTo>
                    <a:pt x="9477" y="1095501"/>
                  </a:lnTo>
                  <a:lnTo>
                    <a:pt x="4258" y="1035471"/>
                  </a:lnTo>
                  <a:lnTo>
                    <a:pt x="1076" y="974176"/>
                  </a:lnTo>
                  <a:lnTo>
                    <a:pt x="0" y="911752"/>
                  </a:lnTo>
                  <a:close/>
                </a:path>
              </a:pathLst>
            </a:custGeom>
            <a:ln w="9423">
              <a:solidFill>
                <a:srgbClr val="EE32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04029" y="10474624"/>
            <a:ext cx="1809750" cy="2063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11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Media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10" dirty="0">
                <a:solidFill>
                  <a:srgbClr val="49124C"/>
                </a:solidFill>
                <a:latin typeface="NewJuneRegular"/>
                <a:cs typeface="NewJuneRegular"/>
              </a:rPr>
              <a:t>Analistas</a:t>
            </a:r>
            <a:endParaRPr sz="120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A8F60E9-6714-9E68-3847-591BF2D68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9" name="object 9">
            <a:extLst>
              <a:ext uri="{FF2B5EF4-FFF2-40B4-BE49-F238E27FC236}">
                <a16:creationId xmlns:a16="http://schemas.microsoft.com/office/drawing/2014/main" id="{3A1860A2-C586-F143-1FB8-33F9AE1E0C52}"/>
              </a:ext>
            </a:extLst>
          </p:cNvPr>
          <p:cNvSpPr txBox="1"/>
          <p:nvPr/>
        </p:nvSpPr>
        <p:spPr>
          <a:xfrm>
            <a:off x="783087" y="1834774"/>
            <a:ext cx="399415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spc="-10" dirty="0">
                <a:solidFill>
                  <a:srgbClr val="49124C"/>
                </a:solidFill>
                <a:latin typeface="NewJuneBold"/>
                <a:cs typeface="NewJuneBold"/>
              </a:rPr>
              <a:t>España</a:t>
            </a:r>
            <a:endParaRPr sz="4950" dirty="0">
              <a:latin typeface="NewJuneBold"/>
              <a:cs typeface="NewJuneBold"/>
            </a:endParaRPr>
          </a:p>
        </p:txBody>
      </p:sp>
      <p:grpSp>
        <p:nvGrpSpPr>
          <p:cNvPr id="2" name="object 2"/>
          <p:cNvGrpSpPr/>
          <p:nvPr/>
        </p:nvGrpSpPr>
        <p:grpSpPr>
          <a:xfrm>
            <a:off x="2096524" y="3008242"/>
            <a:ext cx="16022319" cy="5419090"/>
            <a:chOff x="2096524" y="3008242"/>
            <a:chExt cx="16022319" cy="541909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6524" y="3008242"/>
              <a:ext cx="16021949" cy="52704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957991" y="6502367"/>
              <a:ext cx="984885" cy="1920239"/>
            </a:xfrm>
            <a:custGeom>
              <a:avLst/>
              <a:gdLst/>
              <a:ahLst/>
              <a:cxnLst/>
              <a:rect l="l" t="t" r="r" b="b"/>
              <a:pathLst>
                <a:path w="984884" h="1920240">
                  <a:moveTo>
                    <a:pt x="0" y="959918"/>
                  </a:moveTo>
                  <a:lnTo>
                    <a:pt x="1047" y="896803"/>
                  </a:lnTo>
                  <a:lnTo>
                    <a:pt x="4146" y="834778"/>
                  </a:lnTo>
                  <a:lnTo>
                    <a:pt x="9231" y="773969"/>
                  </a:lnTo>
                  <a:lnTo>
                    <a:pt x="16238" y="714504"/>
                  </a:lnTo>
                  <a:lnTo>
                    <a:pt x="25102" y="656508"/>
                  </a:lnTo>
                  <a:lnTo>
                    <a:pt x="35758" y="600109"/>
                  </a:lnTo>
                  <a:lnTo>
                    <a:pt x="48141" y="545432"/>
                  </a:lnTo>
                  <a:lnTo>
                    <a:pt x="62186" y="492604"/>
                  </a:lnTo>
                  <a:lnTo>
                    <a:pt x="77829" y="441752"/>
                  </a:lnTo>
                  <a:lnTo>
                    <a:pt x="95003" y="393001"/>
                  </a:lnTo>
                  <a:lnTo>
                    <a:pt x="113646" y="346479"/>
                  </a:lnTo>
                  <a:lnTo>
                    <a:pt x="133691" y="302313"/>
                  </a:lnTo>
                  <a:lnTo>
                    <a:pt x="155073" y="260627"/>
                  </a:lnTo>
                  <a:lnTo>
                    <a:pt x="177729" y="221550"/>
                  </a:lnTo>
                  <a:lnTo>
                    <a:pt x="201593" y="185207"/>
                  </a:lnTo>
                  <a:lnTo>
                    <a:pt x="226599" y="151725"/>
                  </a:lnTo>
                  <a:lnTo>
                    <a:pt x="252684" y="121231"/>
                  </a:lnTo>
                  <a:lnTo>
                    <a:pt x="279782" y="93850"/>
                  </a:lnTo>
                  <a:lnTo>
                    <a:pt x="336759" y="48936"/>
                  </a:lnTo>
                  <a:lnTo>
                    <a:pt x="397011" y="17996"/>
                  </a:lnTo>
                  <a:lnTo>
                    <a:pt x="460018" y="2041"/>
                  </a:lnTo>
                  <a:lnTo>
                    <a:pt x="492393" y="0"/>
                  </a:lnTo>
                  <a:lnTo>
                    <a:pt x="524768" y="2041"/>
                  </a:lnTo>
                  <a:lnTo>
                    <a:pt x="587775" y="17996"/>
                  </a:lnTo>
                  <a:lnTo>
                    <a:pt x="648027" y="48936"/>
                  </a:lnTo>
                  <a:lnTo>
                    <a:pt x="705003" y="93850"/>
                  </a:lnTo>
                  <a:lnTo>
                    <a:pt x="732102" y="121231"/>
                  </a:lnTo>
                  <a:lnTo>
                    <a:pt x="758186" y="151725"/>
                  </a:lnTo>
                  <a:lnTo>
                    <a:pt x="783193" y="185207"/>
                  </a:lnTo>
                  <a:lnTo>
                    <a:pt x="807057" y="221550"/>
                  </a:lnTo>
                  <a:lnTo>
                    <a:pt x="829712" y="260627"/>
                  </a:lnTo>
                  <a:lnTo>
                    <a:pt x="851095" y="302313"/>
                  </a:lnTo>
                  <a:lnTo>
                    <a:pt x="871140" y="346479"/>
                  </a:lnTo>
                  <a:lnTo>
                    <a:pt x="889782" y="393001"/>
                  </a:lnTo>
                  <a:lnTo>
                    <a:pt x="906957" y="441752"/>
                  </a:lnTo>
                  <a:lnTo>
                    <a:pt x="922600" y="492604"/>
                  </a:lnTo>
                  <a:lnTo>
                    <a:pt x="936645" y="545432"/>
                  </a:lnTo>
                  <a:lnTo>
                    <a:pt x="949028" y="600109"/>
                  </a:lnTo>
                  <a:lnTo>
                    <a:pt x="959684" y="656508"/>
                  </a:lnTo>
                  <a:lnTo>
                    <a:pt x="968547" y="714504"/>
                  </a:lnTo>
                  <a:lnTo>
                    <a:pt x="975555" y="773969"/>
                  </a:lnTo>
                  <a:lnTo>
                    <a:pt x="980640" y="834778"/>
                  </a:lnTo>
                  <a:lnTo>
                    <a:pt x="983739" y="896803"/>
                  </a:lnTo>
                  <a:lnTo>
                    <a:pt x="984786" y="959918"/>
                  </a:lnTo>
                  <a:lnTo>
                    <a:pt x="983739" y="1023033"/>
                  </a:lnTo>
                  <a:lnTo>
                    <a:pt x="980640" y="1085058"/>
                  </a:lnTo>
                  <a:lnTo>
                    <a:pt x="975555" y="1145867"/>
                  </a:lnTo>
                  <a:lnTo>
                    <a:pt x="968547" y="1205332"/>
                  </a:lnTo>
                  <a:lnTo>
                    <a:pt x="959684" y="1263328"/>
                  </a:lnTo>
                  <a:lnTo>
                    <a:pt x="949028" y="1319727"/>
                  </a:lnTo>
                  <a:lnTo>
                    <a:pt x="936645" y="1374404"/>
                  </a:lnTo>
                  <a:lnTo>
                    <a:pt x="922600" y="1427232"/>
                  </a:lnTo>
                  <a:lnTo>
                    <a:pt x="906957" y="1478084"/>
                  </a:lnTo>
                  <a:lnTo>
                    <a:pt x="889782" y="1526835"/>
                  </a:lnTo>
                  <a:lnTo>
                    <a:pt x="871140" y="1573356"/>
                  </a:lnTo>
                  <a:lnTo>
                    <a:pt x="851095" y="1617523"/>
                  </a:lnTo>
                  <a:lnTo>
                    <a:pt x="829712" y="1659208"/>
                  </a:lnTo>
                  <a:lnTo>
                    <a:pt x="807057" y="1698286"/>
                  </a:lnTo>
                  <a:lnTo>
                    <a:pt x="783193" y="1734629"/>
                  </a:lnTo>
                  <a:lnTo>
                    <a:pt x="758186" y="1768111"/>
                  </a:lnTo>
                  <a:lnTo>
                    <a:pt x="732102" y="1798605"/>
                  </a:lnTo>
                  <a:lnTo>
                    <a:pt x="705003" y="1825986"/>
                  </a:lnTo>
                  <a:lnTo>
                    <a:pt x="648027" y="1870899"/>
                  </a:lnTo>
                  <a:lnTo>
                    <a:pt x="587775" y="1901840"/>
                  </a:lnTo>
                  <a:lnTo>
                    <a:pt x="524768" y="1917795"/>
                  </a:lnTo>
                  <a:lnTo>
                    <a:pt x="492393" y="1919836"/>
                  </a:lnTo>
                  <a:lnTo>
                    <a:pt x="460018" y="1917795"/>
                  </a:lnTo>
                  <a:lnTo>
                    <a:pt x="397011" y="1901840"/>
                  </a:lnTo>
                  <a:lnTo>
                    <a:pt x="336759" y="1870899"/>
                  </a:lnTo>
                  <a:lnTo>
                    <a:pt x="279782" y="1825986"/>
                  </a:lnTo>
                  <a:lnTo>
                    <a:pt x="252684" y="1798605"/>
                  </a:lnTo>
                  <a:lnTo>
                    <a:pt x="226599" y="1768111"/>
                  </a:lnTo>
                  <a:lnTo>
                    <a:pt x="201593" y="1734629"/>
                  </a:lnTo>
                  <a:lnTo>
                    <a:pt x="177729" y="1698286"/>
                  </a:lnTo>
                  <a:lnTo>
                    <a:pt x="155073" y="1659208"/>
                  </a:lnTo>
                  <a:lnTo>
                    <a:pt x="133691" y="1617523"/>
                  </a:lnTo>
                  <a:lnTo>
                    <a:pt x="113646" y="1573356"/>
                  </a:lnTo>
                  <a:lnTo>
                    <a:pt x="95003" y="1526835"/>
                  </a:lnTo>
                  <a:lnTo>
                    <a:pt x="77829" y="1478084"/>
                  </a:lnTo>
                  <a:lnTo>
                    <a:pt x="62186" y="1427232"/>
                  </a:lnTo>
                  <a:lnTo>
                    <a:pt x="48141" y="1374404"/>
                  </a:lnTo>
                  <a:lnTo>
                    <a:pt x="35758" y="1319727"/>
                  </a:lnTo>
                  <a:lnTo>
                    <a:pt x="25102" y="1263328"/>
                  </a:lnTo>
                  <a:lnTo>
                    <a:pt x="16238" y="1205332"/>
                  </a:lnTo>
                  <a:lnTo>
                    <a:pt x="9231" y="1145867"/>
                  </a:lnTo>
                  <a:lnTo>
                    <a:pt x="4146" y="1085058"/>
                  </a:lnTo>
                  <a:lnTo>
                    <a:pt x="1047" y="1023033"/>
                  </a:lnTo>
                  <a:lnTo>
                    <a:pt x="0" y="959918"/>
                  </a:lnTo>
                  <a:close/>
                </a:path>
              </a:pathLst>
            </a:custGeom>
            <a:ln w="9947">
              <a:solidFill>
                <a:srgbClr val="EE32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04029" y="10474624"/>
            <a:ext cx="1809750" cy="2063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11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Media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10" dirty="0">
                <a:solidFill>
                  <a:srgbClr val="49124C"/>
                </a:solidFill>
                <a:latin typeface="NewJuneRegular"/>
                <a:cs typeface="NewJuneRegular"/>
              </a:rPr>
              <a:t>Analistas</a:t>
            </a:r>
            <a:endParaRPr sz="1200">
              <a:latin typeface="NewJuneRegular"/>
              <a:cs typeface="NewJune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22803" y="8721377"/>
            <a:ext cx="12374245" cy="11080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6390" marR="5080" indent="-314325">
              <a:lnSpc>
                <a:spcPct val="101499"/>
              </a:lnSpc>
              <a:spcBef>
                <a:spcPts val="90"/>
              </a:spcBef>
              <a:buChar char="•"/>
              <a:tabLst>
                <a:tab pos="32639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figura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muestra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tasas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crecimiento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PIB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esperadas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para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2024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2025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(datos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esperados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en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noviembrede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2024)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España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por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serie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analistas.</a:t>
            </a:r>
            <a:endParaRPr sz="1950">
              <a:latin typeface="NewJuneSemibold"/>
              <a:cs typeface="NewJuneSemibold"/>
            </a:endParaRPr>
          </a:p>
          <a:p>
            <a:pPr marL="326390" indent="-313690">
              <a:lnSpc>
                <a:spcPct val="100000"/>
              </a:lnSpc>
              <a:spcBef>
                <a:spcPts val="1440"/>
              </a:spcBef>
              <a:buChar char="•"/>
              <a:tabLst>
                <a:tab pos="32639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media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para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2024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3,0%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para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2025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baja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0" dirty="0">
                <a:solidFill>
                  <a:srgbClr val="49124C"/>
                </a:solidFill>
                <a:latin typeface="NewJuneSemibold"/>
                <a:cs typeface="NewJuneSemibold"/>
              </a:rPr>
              <a:t>2,3%.</a:t>
            </a:r>
            <a:endParaRPr sz="1950">
              <a:latin typeface="NewJuneSemibold"/>
              <a:cs typeface="NewJuneSemi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D336CEA-AB0D-FB65-37AF-367951E39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7" name="object 9">
            <a:extLst>
              <a:ext uri="{FF2B5EF4-FFF2-40B4-BE49-F238E27FC236}">
                <a16:creationId xmlns:a16="http://schemas.microsoft.com/office/drawing/2014/main" id="{2B234B63-BE65-2945-6302-0F4B81B626D4}"/>
              </a:ext>
            </a:extLst>
          </p:cNvPr>
          <p:cNvSpPr txBox="1"/>
          <p:nvPr/>
        </p:nvSpPr>
        <p:spPr>
          <a:xfrm>
            <a:off x="783087" y="1834774"/>
            <a:ext cx="399415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spc="-10" dirty="0">
                <a:solidFill>
                  <a:srgbClr val="49124C"/>
                </a:solidFill>
                <a:latin typeface="NewJuneBold"/>
                <a:cs typeface="NewJuneBold"/>
              </a:rPr>
              <a:t>España</a:t>
            </a:r>
            <a:endParaRPr sz="4950" dirty="0">
              <a:latin typeface="NewJuneBold"/>
              <a:cs typeface="NewJune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22803" y="8869783"/>
            <a:ext cx="12371070" cy="11080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6390" marR="5080" indent="-314325">
              <a:lnSpc>
                <a:spcPct val="101499"/>
              </a:lnSpc>
              <a:spcBef>
                <a:spcPts val="90"/>
              </a:spcBef>
              <a:buChar char="•"/>
              <a:tabLst>
                <a:tab pos="32639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figura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muestra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tasas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crecimiento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IPC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esperadas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para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2024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2025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(datos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esperados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en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noviembre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2024)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España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por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serie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analistas.</a:t>
            </a:r>
            <a:endParaRPr sz="1950">
              <a:latin typeface="NewJuneSemibold"/>
              <a:cs typeface="NewJuneSemibold"/>
            </a:endParaRPr>
          </a:p>
          <a:p>
            <a:pPr marL="326390" indent="-313690">
              <a:lnSpc>
                <a:spcPct val="100000"/>
              </a:lnSpc>
              <a:spcBef>
                <a:spcPts val="1440"/>
              </a:spcBef>
              <a:buChar char="•"/>
              <a:tabLst>
                <a:tab pos="32639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media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para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2024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2,8%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para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2025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baja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0" dirty="0">
                <a:solidFill>
                  <a:srgbClr val="49124C"/>
                </a:solidFill>
                <a:latin typeface="NewJuneSemibold"/>
                <a:cs typeface="NewJuneSemibold"/>
              </a:rPr>
              <a:t>1,9%.</a:t>
            </a:r>
            <a:endParaRPr sz="1950">
              <a:latin typeface="NewJuneSemibold"/>
              <a:cs typeface="NewJuneSemi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1176" y="3045314"/>
            <a:ext cx="16777879" cy="552157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04029" y="10474624"/>
            <a:ext cx="1809750" cy="2063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11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Media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10" dirty="0">
                <a:solidFill>
                  <a:srgbClr val="49124C"/>
                </a:solidFill>
                <a:latin typeface="NewJuneRegular"/>
                <a:cs typeface="NewJuneRegular"/>
              </a:rPr>
              <a:t>Analistas</a:t>
            </a:r>
            <a:endParaRPr sz="120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D4E4D13-ACAE-4F1E-9A13-4C42EB5BC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4029" y="10467085"/>
            <a:ext cx="291465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12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Laboral</a:t>
            </a:r>
            <a:r>
              <a:rPr sz="1200" spc="12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Kutxa</a:t>
            </a:r>
            <a:r>
              <a:rPr sz="1200" spc="12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(diciembre</a:t>
            </a:r>
            <a:r>
              <a:rPr sz="1200" spc="12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10" dirty="0">
                <a:solidFill>
                  <a:srgbClr val="49124C"/>
                </a:solidFill>
                <a:latin typeface="NewJuneRegular"/>
                <a:cs typeface="NewJuneRegular"/>
              </a:rPr>
              <a:t>2024)</a:t>
            </a:r>
            <a:endParaRPr sz="1200">
              <a:latin typeface="NewJuneRegular"/>
              <a:cs typeface="NewJuneRegular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0097" y="3486429"/>
            <a:ext cx="8676584" cy="505027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16196" y="3569806"/>
            <a:ext cx="8616987" cy="48835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411279" y="9137617"/>
            <a:ext cx="11816715" cy="654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6390" marR="5080" indent="-314325">
              <a:lnSpc>
                <a:spcPct val="100499"/>
              </a:lnSpc>
              <a:spcBef>
                <a:spcPts val="95"/>
              </a:spcBef>
              <a:buChar char="•"/>
              <a:tabLst>
                <a:tab pos="326390" algn="l"/>
              </a:tabLst>
            </a:pP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Las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figuras muestran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el comportamiento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de los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principales agregados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macroeconómicos </a:t>
            </a:r>
            <a:r>
              <a:rPr sz="2050" spc="-25" dirty="0">
                <a:solidFill>
                  <a:srgbClr val="49124C"/>
                </a:solidFill>
                <a:latin typeface="NewJuneSemibold"/>
                <a:cs typeface="NewJuneSemibold"/>
              </a:rPr>
              <a:t>en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CF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Navarra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España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2024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2025.</a:t>
            </a:r>
            <a:endParaRPr sz="2050">
              <a:latin typeface="NewJuneSemibold"/>
              <a:cs typeface="NewJuneSemibold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C7BBF01E-7780-A7F8-8D8E-B0F5F256BC29}"/>
              </a:ext>
            </a:extLst>
          </p:cNvPr>
          <p:cNvSpPr txBox="1"/>
          <p:nvPr/>
        </p:nvSpPr>
        <p:spPr>
          <a:xfrm>
            <a:off x="783086" y="1834774"/>
            <a:ext cx="5611363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spc="-10" dirty="0">
                <a:solidFill>
                  <a:srgbClr val="49124C"/>
                </a:solidFill>
                <a:latin typeface="NewJuneBold"/>
                <a:cs typeface="NewJuneBold"/>
              </a:rPr>
              <a:t>Navarra - España</a:t>
            </a:r>
            <a:endParaRPr sz="4950" dirty="0">
              <a:latin typeface="NewJuneBold"/>
              <a:cs typeface="NewJune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6D26D92-C2A6-89D6-D3F8-80D5AE41A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810" cy="113089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609A833-C631-BAF8-D5D8-D774CDE1A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A6B3E8A6-6AAD-D448-5436-EB2485A3C0E3}"/>
              </a:ext>
            </a:extLst>
          </p:cNvPr>
          <p:cNvSpPr txBox="1">
            <a:spLocks/>
          </p:cNvSpPr>
          <p:nvPr/>
        </p:nvSpPr>
        <p:spPr>
          <a:xfrm>
            <a:off x="1536991" y="5099060"/>
            <a:ext cx="3348354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s-ES" sz="7000" dirty="0">
                <a:solidFill>
                  <a:srgbClr val="FFFFFF"/>
                </a:solidFill>
                <a:latin typeface="NewJuneRegular"/>
                <a:cs typeface="NewJuneRegular"/>
              </a:rPr>
              <a:t>1. </a:t>
            </a:r>
            <a:r>
              <a:rPr lang="es-ES" sz="7000" spc="-20" dirty="0">
                <a:solidFill>
                  <a:srgbClr val="FFFFFF"/>
                </a:solidFill>
                <a:latin typeface="NewJuneRegular"/>
                <a:cs typeface="NewJuneRegular"/>
              </a:rPr>
              <a:t>EEUU</a:t>
            </a:r>
            <a:endParaRPr lang="es-ES" sz="7000" dirty="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5E14C15-4B01-4892-FE01-64F93420D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6"/>
            <a:ext cx="20104100" cy="11308554"/>
          </a:xfrm>
          <a:prstGeom prst="rect">
            <a:avLst/>
          </a:prstGeom>
        </p:spPr>
      </p:pic>
      <p:sp>
        <p:nvSpPr>
          <p:cNvPr id="10" name="object 11">
            <a:extLst>
              <a:ext uri="{FF2B5EF4-FFF2-40B4-BE49-F238E27FC236}">
                <a16:creationId xmlns:a16="http://schemas.microsoft.com/office/drawing/2014/main" id="{D6FD085B-3E73-9A5B-358D-EF898970E4E8}"/>
              </a:ext>
            </a:extLst>
          </p:cNvPr>
          <p:cNvSpPr txBox="1"/>
          <p:nvPr/>
        </p:nvSpPr>
        <p:spPr>
          <a:xfrm>
            <a:off x="804029" y="1855716"/>
            <a:ext cx="56851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dirty="0">
                <a:solidFill>
                  <a:srgbClr val="49124C"/>
                </a:solidFill>
                <a:latin typeface="NewJuneBold"/>
                <a:cs typeface="NewJuneBold"/>
              </a:rPr>
              <a:t>EEUU:</a:t>
            </a:r>
            <a:r>
              <a:rPr sz="4950" spc="-155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Crecimiento</a:t>
            </a:r>
            <a:endParaRPr sz="4950" dirty="0">
              <a:latin typeface="NewJuneBold"/>
              <a:cs typeface="NewJuneBold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D0CA5999-8755-0165-ABAF-FDB68538851B}"/>
              </a:ext>
            </a:extLst>
          </p:cNvPr>
          <p:cNvSpPr txBox="1"/>
          <p:nvPr/>
        </p:nvSpPr>
        <p:spPr>
          <a:xfrm>
            <a:off x="2533456" y="8272280"/>
            <a:ext cx="6927215" cy="16592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315595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tercer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trimestre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2024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mostró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crecimiento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económico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sólido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EEUU,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fuerte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impulso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del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consumo,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inversión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gasto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gobierno.</a:t>
            </a:r>
            <a:endParaRPr sz="1950"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1499"/>
              </a:lnSpc>
              <a:spcBef>
                <a:spcPts val="990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valor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evolución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PMI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muestran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continuidad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en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crecimiento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cuarto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trimestre.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Brecha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servicios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6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endParaRPr sz="1950">
              <a:latin typeface="NewJuneSemibold"/>
              <a:cs typeface="NewJuneSemibold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2823A4D-D6CB-ABE9-5B00-F40CBF5BB549}"/>
              </a:ext>
            </a:extLst>
          </p:cNvPr>
          <p:cNvSpPr txBox="1"/>
          <p:nvPr/>
        </p:nvSpPr>
        <p:spPr>
          <a:xfrm>
            <a:off x="9863159" y="8272280"/>
            <a:ext cx="7145020" cy="1784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manufactura.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tasa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desempleo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mantuvo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0" dirty="0">
                <a:solidFill>
                  <a:srgbClr val="49124C"/>
                </a:solidFill>
                <a:latin typeface="NewJuneSemibold"/>
                <a:cs typeface="NewJuneSemibold"/>
              </a:rPr>
              <a:t>4,2%,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pero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mercado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laboral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continúa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mostrando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señales mixtas.</a:t>
            </a:r>
            <a:endParaRPr sz="1950">
              <a:latin typeface="NewJuneSemibold"/>
              <a:cs typeface="NewJuneSemibold"/>
            </a:endParaRPr>
          </a:p>
          <a:p>
            <a:pPr marL="263525" indent="-250825">
              <a:lnSpc>
                <a:spcPct val="100000"/>
              </a:lnSpc>
              <a:spcBef>
                <a:spcPts val="1025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Inflación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Reserva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Federal.</a:t>
            </a:r>
            <a:endParaRPr sz="1950">
              <a:latin typeface="NewJuneSemibold"/>
              <a:cs typeface="NewJuneSemibold"/>
            </a:endParaRPr>
          </a:p>
          <a:p>
            <a:pPr marL="263525" indent="-250825">
              <a:lnSpc>
                <a:spcPct val="100000"/>
              </a:lnSpc>
              <a:spcBef>
                <a:spcPts val="1025"/>
              </a:spcBef>
              <a:buChar char="•"/>
              <a:tabLst>
                <a:tab pos="263525" algn="l"/>
              </a:tabLst>
            </a:pP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Trump.</a:t>
            </a:r>
            <a:endParaRPr sz="1950">
              <a:latin typeface="NewJuneSemibold"/>
              <a:cs typeface="NewJuneSemibold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04A12F1A-32EC-2224-66AB-6ADD6390D7E4}"/>
              </a:ext>
            </a:extLst>
          </p:cNvPr>
          <p:cNvSpPr txBox="1"/>
          <p:nvPr/>
        </p:nvSpPr>
        <p:spPr>
          <a:xfrm>
            <a:off x="804029" y="10467085"/>
            <a:ext cx="144272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7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Fred</a:t>
            </a:r>
            <a:r>
              <a:rPr sz="1200" spc="7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y</a:t>
            </a:r>
            <a:r>
              <a:rPr sz="1200" spc="7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25" dirty="0">
                <a:solidFill>
                  <a:srgbClr val="49124C"/>
                </a:solidFill>
                <a:latin typeface="NewJuneRegular"/>
                <a:cs typeface="NewJuneRegular"/>
              </a:rPr>
              <a:t>MdE</a:t>
            </a:r>
            <a:endParaRPr sz="1200">
              <a:latin typeface="NewJuneRegular"/>
              <a:cs typeface="NewJuneRegular"/>
            </a:endParaRPr>
          </a:p>
        </p:txBody>
      </p:sp>
      <p:pic>
        <p:nvPicPr>
          <p:cNvPr id="12" name="object 6">
            <a:extLst>
              <a:ext uri="{FF2B5EF4-FFF2-40B4-BE49-F238E27FC236}">
                <a16:creationId xmlns:a16="http://schemas.microsoft.com/office/drawing/2014/main" id="{6510CF32-2F1B-FAE8-8CAC-5F6A5E38F22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1831" y="3100214"/>
            <a:ext cx="8300861" cy="4636508"/>
          </a:xfrm>
          <a:prstGeom prst="rect">
            <a:avLst/>
          </a:prstGeom>
        </p:spPr>
      </p:pic>
      <p:pic>
        <p:nvPicPr>
          <p:cNvPr id="13" name="object 7">
            <a:extLst>
              <a:ext uri="{FF2B5EF4-FFF2-40B4-BE49-F238E27FC236}">
                <a16:creationId xmlns:a16="http://schemas.microsoft.com/office/drawing/2014/main" id="{2894E320-EE48-1E93-DB8A-5BE3B2C17F2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68779" y="3387792"/>
            <a:ext cx="6891400" cy="40613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3F8EB2B-7134-7024-5A70-310E45A5D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16C5133A-0C0E-4895-E8D9-7A5B0825E1B7}"/>
              </a:ext>
            </a:extLst>
          </p:cNvPr>
          <p:cNvSpPr txBox="1">
            <a:spLocks/>
          </p:cNvSpPr>
          <p:nvPr/>
        </p:nvSpPr>
        <p:spPr>
          <a:xfrm>
            <a:off x="1536991" y="5098661"/>
            <a:ext cx="492696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s-ES" sz="7000">
                <a:solidFill>
                  <a:srgbClr val="FFFFFF"/>
                </a:solidFill>
                <a:latin typeface="NewJuneRegular"/>
                <a:cs typeface="NewJuneRegular"/>
              </a:rPr>
              <a:t>2. </a:t>
            </a:r>
            <a:r>
              <a:rPr lang="es-ES" sz="7000" spc="-30">
                <a:solidFill>
                  <a:srgbClr val="FFFFFF"/>
                </a:solidFill>
                <a:latin typeface="NewJuneRegular"/>
                <a:cs typeface="NewJuneRegular"/>
              </a:rPr>
              <a:t>Eurozona</a:t>
            </a:r>
            <a:endParaRPr lang="es-ES" sz="7000" dirty="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E272E45-0FAA-BF95-1624-0CFFC37EC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8" name="object 11">
            <a:extLst>
              <a:ext uri="{FF2B5EF4-FFF2-40B4-BE49-F238E27FC236}">
                <a16:creationId xmlns:a16="http://schemas.microsoft.com/office/drawing/2014/main" id="{9AB124EC-DF92-F049-3C1F-0B374599B23A}"/>
              </a:ext>
            </a:extLst>
          </p:cNvPr>
          <p:cNvSpPr txBox="1"/>
          <p:nvPr/>
        </p:nvSpPr>
        <p:spPr>
          <a:xfrm>
            <a:off x="783087" y="1856115"/>
            <a:ext cx="685165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dirty="0">
                <a:solidFill>
                  <a:srgbClr val="49124C"/>
                </a:solidFill>
                <a:latin typeface="NewJuneBold"/>
                <a:cs typeface="NewJuneBold"/>
              </a:rPr>
              <a:t>Eurozona:</a:t>
            </a:r>
            <a:r>
              <a:rPr sz="4950" spc="-245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Crecimiento</a:t>
            </a:r>
            <a:endParaRPr sz="4950" dirty="0">
              <a:latin typeface="NewJuneBold"/>
              <a:cs typeface="NewJuneBold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68E7704A-ABA5-E1A3-CDDE-E0579DCD7E20}"/>
              </a:ext>
            </a:extLst>
          </p:cNvPr>
          <p:cNvSpPr txBox="1"/>
          <p:nvPr/>
        </p:nvSpPr>
        <p:spPr>
          <a:xfrm>
            <a:off x="783087" y="10467085"/>
            <a:ext cx="1758314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9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Eurostat</a:t>
            </a:r>
            <a:r>
              <a:rPr sz="1200" spc="9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y</a:t>
            </a:r>
            <a:r>
              <a:rPr sz="1200" spc="9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25" dirty="0">
                <a:solidFill>
                  <a:srgbClr val="49124C"/>
                </a:solidFill>
                <a:latin typeface="NewJuneRegular"/>
                <a:cs typeface="NewJuneRegular"/>
              </a:rPr>
              <a:t>MdE</a:t>
            </a:r>
            <a:endParaRPr sz="1200">
              <a:latin typeface="NewJuneRegular"/>
              <a:cs typeface="NewJuneRegular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F16B2A38-538E-D0A2-85AB-90CD6324791F}"/>
              </a:ext>
            </a:extLst>
          </p:cNvPr>
          <p:cNvSpPr txBox="1"/>
          <p:nvPr/>
        </p:nvSpPr>
        <p:spPr>
          <a:xfrm>
            <a:off x="3209929" y="8298681"/>
            <a:ext cx="13501369" cy="19107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99695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economía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zona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euro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creció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0,4%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tercer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trimestre.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pesar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previsible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incremento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gasto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los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consumidores,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continúa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debilidad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producción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manufacturera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inversión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capital.</a:t>
            </a:r>
            <a:endParaRPr sz="1950" dirty="0">
              <a:latin typeface="NewJuneSemibold"/>
              <a:cs typeface="NewJuneSemibold"/>
            </a:endParaRPr>
          </a:p>
          <a:p>
            <a:pPr marL="263525" indent="-250825">
              <a:lnSpc>
                <a:spcPct val="100000"/>
              </a:lnSpc>
              <a:spcBef>
                <a:spcPts val="1520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PMI: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brecha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servicios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manufactura.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Indicador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compuesto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por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debajo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50.</a:t>
            </a:r>
            <a:endParaRPr sz="1950" dirty="0"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tasa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desempleo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sitúa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6,3%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octubre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2024,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pero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empleo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ha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comenzado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mostrar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signos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debilidad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ciertas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economías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clave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como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Alemania.</a:t>
            </a:r>
            <a:endParaRPr sz="1950" dirty="0">
              <a:latin typeface="NewJuneSemibold"/>
              <a:cs typeface="NewJuneSemibold"/>
            </a:endParaRP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CEEDB207-9609-327F-2BAE-8D90205170D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6339" y="3293093"/>
            <a:ext cx="8167129" cy="4722369"/>
          </a:xfrm>
          <a:prstGeom prst="rect">
            <a:avLst/>
          </a:prstGeom>
        </p:spPr>
      </p:pic>
      <p:pic>
        <p:nvPicPr>
          <p:cNvPr id="11" name="object 6">
            <a:extLst>
              <a:ext uri="{FF2B5EF4-FFF2-40B4-BE49-F238E27FC236}">
                <a16:creationId xmlns:a16="http://schemas.microsoft.com/office/drawing/2014/main" id="{8D104EE5-1DF7-E8F4-08B5-5CFCFE33EAA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90247" y="3395927"/>
            <a:ext cx="7652122" cy="45167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41126AC-3F4C-BAFA-4292-9D188CC99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8" name="object 11">
            <a:extLst>
              <a:ext uri="{FF2B5EF4-FFF2-40B4-BE49-F238E27FC236}">
                <a16:creationId xmlns:a16="http://schemas.microsoft.com/office/drawing/2014/main" id="{5932B8FA-74CC-11DE-EFDF-4EF22435661E}"/>
              </a:ext>
            </a:extLst>
          </p:cNvPr>
          <p:cNvSpPr txBox="1"/>
          <p:nvPr/>
        </p:nvSpPr>
        <p:spPr>
          <a:xfrm>
            <a:off x="783087" y="1856115"/>
            <a:ext cx="685165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dirty="0">
                <a:solidFill>
                  <a:srgbClr val="49124C"/>
                </a:solidFill>
                <a:latin typeface="NewJuneBold"/>
                <a:cs typeface="NewJuneBold"/>
              </a:rPr>
              <a:t>Eurozona:</a:t>
            </a:r>
            <a:r>
              <a:rPr sz="4950" spc="-245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lang="es-ES" sz="4950" spc="-10" dirty="0" err="1">
                <a:solidFill>
                  <a:srgbClr val="49124C"/>
                </a:solidFill>
                <a:latin typeface="NewJuneBold"/>
                <a:cs typeface="NewJuneBold"/>
              </a:rPr>
              <a:t>Preci</a:t>
            </a: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o</a:t>
            </a:r>
            <a:r>
              <a:rPr lang="es-ES" sz="4950" spc="-10" dirty="0">
                <a:solidFill>
                  <a:srgbClr val="49124C"/>
                </a:solidFill>
                <a:latin typeface="NewJuneBold"/>
                <a:cs typeface="NewJuneBold"/>
              </a:rPr>
              <a:t>s</a:t>
            </a:r>
            <a:endParaRPr sz="4950" dirty="0">
              <a:latin typeface="NewJuneBold"/>
              <a:cs typeface="NewJune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3087" y="10467085"/>
            <a:ext cx="126746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10" dirty="0">
                <a:solidFill>
                  <a:srgbClr val="49124C"/>
                </a:solidFill>
                <a:latin typeface="NewJuneRegular"/>
                <a:cs typeface="NewJuneRegular"/>
              </a:rPr>
              <a:t>Eurostat</a:t>
            </a:r>
            <a:endParaRPr sz="1200">
              <a:latin typeface="NewJuneRegular"/>
              <a:cs typeface="NewJuneRegular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03599" y="3195187"/>
            <a:ext cx="9178543" cy="466387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0573" y="3206089"/>
            <a:ext cx="9078613" cy="462383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772555" y="8390799"/>
            <a:ext cx="13416280" cy="13576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153670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Los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últimos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datos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indican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que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inflación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subyacente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ha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mostrado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signos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moderación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claros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pese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0" dirty="0">
                <a:solidFill>
                  <a:srgbClr val="49124C"/>
                </a:solidFill>
                <a:latin typeface="NewJuneSemibold"/>
                <a:cs typeface="NewJuneSemibold"/>
              </a:rPr>
              <a:t>leve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incremento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noviembre.</a:t>
            </a:r>
            <a:endParaRPr sz="1950"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1499"/>
              </a:lnSpc>
              <a:spcBef>
                <a:spcPts val="990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Las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presiones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inflacionarias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más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fuertes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provienen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sectores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administrados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como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energía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los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servicios esenciales</a:t>
            </a:r>
            <a:endParaRPr sz="1950">
              <a:latin typeface="NewJuneSemibold"/>
              <a:cs typeface="NewJune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2B54E84-1DAA-30D3-B170-2E619E7BF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25138"/>
            <a:ext cx="20104100" cy="11308554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E1882E3D-7B5F-D7D6-41CA-1B588E0DBCD5}"/>
              </a:ext>
            </a:extLst>
          </p:cNvPr>
          <p:cNvSpPr txBox="1"/>
          <p:nvPr/>
        </p:nvSpPr>
        <p:spPr>
          <a:xfrm>
            <a:off x="783087" y="1855716"/>
            <a:ext cx="877316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dirty="0">
                <a:solidFill>
                  <a:srgbClr val="49124C"/>
                </a:solidFill>
                <a:latin typeface="NewJuneBold"/>
                <a:cs typeface="NewJuneBold"/>
              </a:rPr>
              <a:t>Eurozona:</a:t>
            </a:r>
            <a:r>
              <a:rPr sz="4950" spc="-125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sz="4950" dirty="0">
                <a:solidFill>
                  <a:srgbClr val="49124C"/>
                </a:solidFill>
                <a:latin typeface="NewJuneBold"/>
                <a:cs typeface="NewJuneBold"/>
              </a:rPr>
              <a:t>Política</a:t>
            </a:r>
            <a:r>
              <a:rPr sz="4950" spc="-125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Monetaria</a:t>
            </a:r>
            <a:endParaRPr sz="4950" dirty="0">
              <a:latin typeface="NewJuneBold"/>
              <a:cs typeface="NewJuneBold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B2E8D351-5996-BCEE-B652-77BAE2E95C2B}"/>
              </a:ext>
            </a:extLst>
          </p:cNvPr>
          <p:cNvSpPr txBox="1"/>
          <p:nvPr/>
        </p:nvSpPr>
        <p:spPr>
          <a:xfrm>
            <a:off x="783087" y="10467085"/>
            <a:ext cx="92773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25" dirty="0">
                <a:solidFill>
                  <a:srgbClr val="49124C"/>
                </a:solidFill>
                <a:latin typeface="NewJuneRegular"/>
                <a:cs typeface="NewJuneRegular"/>
              </a:rPr>
              <a:t>ECB</a:t>
            </a:r>
            <a:endParaRPr sz="1200">
              <a:latin typeface="NewJuneRegular"/>
              <a:cs typeface="NewJuneRegular"/>
            </a:endParaRPr>
          </a:p>
        </p:txBody>
      </p:sp>
      <p:pic>
        <p:nvPicPr>
          <p:cNvPr id="8" name="object 5">
            <a:extLst>
              <a:ext uri="{FF2B5EF4-FFF2-40B4-BE49-F238E27FC236}">
                <a16:creationId xmlns:a16="http://schemas.microsoft.com/office/drawing/2014/main" id="{6A39B875-1525-C3C7-043D-B31F280A959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7032" y="3086744"/>
            <a:ext cx="9372086" cy="6834032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3B221907-3457-F200-CD3F-6696D511E06B}"/>
              </a:ext>
            </a:extLst>
          </p:cNvPr>
          <p:cNvSpPr txBox="1"/>
          <p:nvPr/>
        </p:nvSpPr>
        <p:spPr>
          <a:xfrm>
            <a:off x="11611795" y="4461640"/>
            <a:ext cx="6944995" cy="34182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525145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Banco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Central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Europeo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continúa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adoptando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un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enfoque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cauteloso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frente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política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monetaria,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especialmente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ante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persistencia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inflación subyacente.</a:t>
            </a:r>
            <a:endParaRPr sz="1950" dirty="0"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prevé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que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los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recortes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tasas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BCE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continuarán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hasta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que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haya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estabilización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sostenida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la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inflación,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posiblemente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hacia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finales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2025.</a:t>
            </a:r>
            <a:endParaRPr sz="1950" dirty="0">
              <a:latin typeface="NewJuneSemibold"/>
              <a:cs typeface="NewJuneSemibold"/>
            </a:endParaRPr>
          </a:p>
          <a:p>
            <a:pPr marL="263525" marR="7747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senda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razonable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bajadas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sería: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sendas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bajadas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primer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segundo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trimestre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2025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dejando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0" dirty="0">
                <a:solidFill>
                  <a:srgbClr val="49124C"/>
                </a:solidFill>
                <a:latin typeface="NewJuneSemibold"/>
                <a:cs typeface="NewJuneSemibold"/>
              </a:rPr>
              <a:t>tipo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depósito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1,75%.</a:t>
            </a:r>
            <a:endParaRPr sz="1950" dirty="0">
              <a:latin typeface="NewJuneSemibold"/>
              <a:cs typeface="NewJune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C5CB843-A5FB-E8E2-C51A-272576D7D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100A1642-5422-B803-253A-85E4D2FA91EC}"/>
              </a:ext>
            </a:extLst>
          </p:cNvPr>
          <p:cNvSpPr txBox="1">
            <a:spLocks/>
          </p:cNvSpPr>
          <p:nvPr/>
        </p:nvSpPr>
        <p:spPr>
          <a:xfrm>
            <a:off x="1536991" y="5098661"/>
            <a:ext cx="492696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s-ES" sz="7000" dirty="0">
                <a:solidFill>
                  <a:srgbClr val="FFFFFF"/>
                </a:solidFill>
                <a:latin typeface="NewJuneRegular"/>
                <a:cs typeface="NewJuneRegular"/>
              </a:rPr>
              <a:t>3. España</a:t>
            </a:r>
            <a:endParaRPr lang="es-ES" sz="7000" dirty="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1408</Words>
  <Application>Microsoft Office PowerPoint</Application>
  <PresentationFormat>Personalizado</PresentationFormat>
  <Paragraphs>121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NewJuneBold</vt:lpstr>
      <vt:lpstr>NewJuneRegular</vt:lpstr>
      <vt:lpstr>NewJuneSemibold</vt:lpstr>
      <vt:lpstr>Office Theme</vt:lpstr>
      <vt:lpstr>PERSPECTIVAS ECONÓMICAS 2025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ECONOMÍA NAVARRA PERSPECTIVAS 2025</dc:title>
  <cp:lastModifiedBy>Gorriti Gonzalez, Jokin</cp:lastModifiedBy>
  <cp:revision>8</cp:revision>
  <dcterms:created xsi:type="dcterms:W3CDTF">2024-12-12T15:06:20Z</dcterms:created>
  <dcterms:modified xsi:type="dcterms:W3CDTF">2024-12-16T12:26:24Z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2024-12-12T00:00:00Z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2024-12-12T00:00:00Z</vt:filetime>
  </property>
  <property fmtid="{D5CDD505-2E9C-101B-9397-08002B2CF9AE}" pid="5" name="Producer">
    <vt:lpwstr>Adobe PDF Library 17.0</vt:lpwstr>
  </property>
</Properties>
</file>