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media/image18.jpg" ContentType="image/jpg"/>
  <Override PartName="/ppt/media/image54.jpg" ContentType="image/jpg"/>
  <Override PartName="/ppt/media/image55.jpg" ContentType="image/jp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4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20104100" cy="11309350"/>
  <p:notesSz cx="20104100" cy="113093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1004F"/>
    <a:srgbClr val="BB0E6E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34"/>
    <p:restoredTop sz="94674"/>
  </p:normalViewPr>
  <p:slideViewPr>
    <p:cSldViewPr>
      <p:cViewPr varScale="1">
        <p:scale>
          <a:sx n="75" d="100"/>
          <a:sy n="75" d="100"/>
        </p:scale>
        <p:origin x="696" y="16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19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50" b="0" i="0">
                <a:solidFill>
                  <a:schemeClr val="tx1"/>
                </a:solidFill>
                <a:latin typeface="NewJuneSemibold"/>
                <a:cs typeface="NewJuneSemi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12/17/24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64492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18" Type="http://schemas.openxmlformats.org/officeDocument/2006/relationships/image" Target="../media/image42.png"/><Relationship Id="rId3" Type="http://schemas.openxmlformats.org/officeDocument/2006/relationships/image" Target="../media/image27.jpe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17" Type="http://schemas.openxmlformats.org/officeDocument/2006/relationships/image" Target="../media/image41.png"/><Relationship Id="rId2" Type="http://schemas.openxmlformats.org/officeDocument/2006/relationships/image" Target="../media/image20.jpg"/><Relationship Id="rId16" Type="http://schemas.openxmlformats.org/officeDocument/2006/relationships/image" Target="../media/image40.png"/><Relationship Id="rId20" Type="http://schemas.openxmlformats.org/officeDocument/2006/relationships/image" Target="../media/image4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5" Type="http://schemas.openxmlformats.org/officeDocument/2006/relationships/image" Target="../media/image39.png"/><Relationship Id="rId10" Type="http://schemas.openxmlformats.org/officeDocument/2006/relationships/image" Target="../media/image34.png"/><Relationship Id="rId19" Type="http://schemas.openxmlformats.org/officeDocument/2006/relationships/image" Target="../media/image43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jp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441632" y="4931336"/>
            <a:ext cx="3032125" cy="4248150"/>
          </a:xfrm>
          <a:prstGeom prst="rect">
            <a:avLst/>
          </a:prstGeom>
        </p:spPr>
        <p:txBody>
          <a:bodyPr vert="horz" wrap="square" lIns="0" tIns="825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50"/>
              </a:spcBef>
            </a:pPr>
            <a:r>
              <a:rPr sz="1650" spc="-10" dirty="0">
                <a:solidFill>
                  <a:srgbClr val="51004F"/>
                </a:solidFill>
                <a:latin typeface="NewJuneSemibold"/>
                <a:cs typeface="NewJuneSemibold"/>
              </a:rPr>
              <a:t>Hizlariak/</a:t>
            </a:r>
            <a:r>
              <a:rPr sz="1650" spc="-10" dirty="0">
                <a:solidFill>
                  <a:srgbClr val="51004F"/>
                </a:solidFill>
                <a:latin typeface="NewJuneRegular"/>
                <a:cs typeface="NewJuneRegular"/>
              </a:rPr>
              <a:t>ponentes:</a:t>
            </a:r>
            <a:endParaRPr sz="1650" dirty="0">
              <a:solidFill>
                <a:srgbClr val="51004F"/>
              </a:solidFill>
              <a:latin typeface="NewJuneRegular"/>
              <a:cs typeface="NewJuneRegular"/>
            </a:endParaRPr>
          </a:p>
          <a:p>
            <a:pPr marL="12700">
              <a:lnSpc>
                <a:spcPct val="100000"/>
              </a:lnSpc>
              <a:spcBef>
                <a:spcPts val="844"/>
              </a:spcBef>
            </a:pPr>
            <a:r>
              <a:rPr sz="2450" dirty="0">
                <a:solidFill>
                  <a:srgbClr val="51004F"/>
                </a:solidFill>
                <a:latin typeface="NewJuneSemibold"/>
                <a:cs typeface="NewJuneSemibold"/>
              </a:rPr>
              <a:t>Ibon</a:t>
            </a:r>
            <a:r>
              <a:rPr sz="2450" spc="5" dirty="0">
                <a:solidFill>
                  <a:srgbClr val="51004F"/>
                </a:solidFill>
                <a:latin typeface="NewJuneSemibold"/>
                <a:cs typeface="NewJuneSemibold"/>
              </a:rPr>
              <a:t> </a:t>
            </a:r>
            <a:r>
              <a:rPr sz="2450" spc="-10" dirty="0">
                <a:solidFill>
                  <a:srgbClr val="51004F"/>
                </a:solidFill>
                <a:latin typeface="NewJuneSemibold"/>
                <a:cs typeface="NewJuneSemibold"/>
              </a:rPr>
              <a:t>Urgoiti</a:t>
            </a:r>
            <a:endParaRPr sz="2450" dirty="0">
              <a:solidFill>
                <a:srgbClr val="51004F"/>
              </a:solidFill>
              <a:latin typeface="NewJuneSemibold"/>
              <a:cs typeface="NewJuneSemibold"/>
            </a:endParaRPr>
          </a:p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sz="1450" dirty="0">
                <a:solidFill>
                  <a:srgbClr val="51004F"/>
                </a:solidFill>
                <a:latin typeface="NewJuneSemibold"/>
                <a:cs typeface="NewJuneSemibold"/>
              </a:rPr>
              <a:t>Negozio</a:t>
            </a:r>
            <a:r>
              <a:rPr sz="1450" spc="120" dirty="0">
                <a:solidFill>
                  <a:srgbClr val="51004F"/>
                </a:solidFill>
                <a:latin typeface="NewJuneSemibold"/>
                <a:cs typeface="NewJuneSemibold"/>
              </a:rPr>
              <a:t> </a:t>
            </a:r>
            <a:r>
              <a:rPr sz="1450" dirty="0">
                <a:solidFill>
                  <a:srgbClr val="51004F"/>
                </a:solidFill>
                <a:latin typeface="NewJuneSemibold"/>
                <a:cs typeface="NewJuneSemibold"/>
              </a:rPr>
              <a:t>Garapeneko</a:t>
            </a:r>
            <a:r>
              <a:rPr sz="1450" spc="125" dirty="0">
                <a:solidFill>
                  <a:srgbClr val="51004F"/>
                </a:solidFill>
                <a:latin typeface="NewJuneSemibold"/>
                <a:cs typeface="NewJuneSemibold"/>
              </a:rPr>
              <a:t> </a:t>
            </a:r>
            <a:r>
              <a:rPr sz="1450" spc="-10" dirty="0">
                <a:solidFill>
                  <a:srgbClr val="51004F"/>
                </a:solidFill>
                <a:latin typeface="NewJuneSemibold"/>
                <a:cs typeface="NewJuneSemibold"/>
              </a:rPr>
              <a:t>zuzendaria</a:t>
            </a:r>
            <a:endParaRPr sz="1450" dirty="0">
              <a:solidFill>
                <a:srgbClr val="51004F"/>
              </a:solidFill>
              <a:latin typeface="NewJuneSemibold"/>
              <a:cs typeface="NewJuneSemibold"/>
            </a:endParaRP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z="1450" dirty="0">
                <a:solidFill>
                  <a:srgbClr val="51004F"/>
                </a:solidFill>
                <a:latin typeface="NewJuneRegular"/>
                <a:cs typeface="NewJuneRegular"/>
              </a:rPr>
              <a:t>Director</a:t>
            </a:r>
            <a:r>
              <a:rPr sz="1450" spc="80" dirty="0">
                <a:solidFill>
                  <a:srgbClr val="51004F"/>
                </a:solidFill>
                <a:latin typeface="NewJuneRegular"/>
                <a:cs typeface="NewJuneRegular"/>
              </a:rPr>
              <a:t> </a:t>
            </a:r>
            <a:r>
              <a:rPr sz="1450" dirty="0">
                <a:solidFill>
                  <a:srgbClr val="51004F"/>
                </a:solidFill>
                <a:latin typeface="NewJuneRegular"/>
                <a:cs typeface="NewJuneRegular"/>
              </a:rPr>
              <a:t>de</a:t>
            </a:r>
            <a:r>
              <a:rPr sz="1450" spc="80" dirty="0">
                <a:solidFill>
                  <a:srgbClr val="51004F"/>
                </a:solidFill>
                <a:latin typeface="NewJuneRegular"/>
                <a:cs typeface="NewJuneRegular"/>
              </a:rPr>
              <a:t> </a:t>
            </a:r>
            <a:r>
              <a:rPr sz="1450" dirty="0">
                <a:solidFill>
                  <a:srgbClr val="51004F"/>
                </a:solidFill>
                <a:latin typeface="NewJuneRegular"/>
                <a:cs typeface="NewJuneRegular"/>
              </a:rPr>
              <a:t>Desarrollo</a:t>
            </a:r>
            <a:r>
              <a:rPr sz="1450" spc="80" dirty="0">
                <a:solidFill>
                  <a:srgbClr val="51004F"/>
                </a:solidFill>
                <a:latin typeface="NewJuneRegular"/>
                <a:cs typeface="NewJuneRegular"/>
              </a:rPr>
              <a:t> </a:t>
            </a:r>
            <a:r>
              <a:rPr sz="1450" dirty="0">
                <a:solidFill>
                  <a:srgbClr val="51004F"/>
                </a:solidFill>
                <a:latin typeface="NewJuneRegular"/>
                <a:cs typeface="NewJuneRegular"/>
              </a:rPr>
              <a:t>de</a:t>
            </a:r>
            <a:r>
              <a:rPr sz="1450" spc="80" dirty="0">
                <a:solidFill>
                  <a:srgbClr val="51004F"/>
                </a:solidFill>
                <a:latin typeface="NewJuneRegular"/>
                <a:cs typeface="NewJuneRegular"/>
              </a:rPr>
              <a:t> </a:t>
            </a:r>
            <a:r>
              <a:rPr sz="1450" spc="-10" dirty="0">
                <a:solidFill>
                  <a:srgbClr val="51004F"/>
                </a:solidFill>
                <a:latin typeface="NewJuneRegular"/>
                <a:cs typeface="NewJuneRegular"/>
              </a:rPr>
              <a:t>Negocio</a:t>
            </a:r>
            <a:endParaRPr sz="1450" dirty="0">
              <a:solidFill>
                <a:srgbClr val="51004F"/>
              </a:solidFill>
              <a:latin typeface="NewJuneRegular"/>
              <a:cs typeface="NewJuneRegular"/>
            </a:endParaRPr>
          </a:p>
          <a:p>
            <a:pPr>
              <a:lnSpc>
                <a:spcPct val="100000"/>
              </a:lnSpc>
              <a:spcBef>
                <a:spcPts val="300"/>
              </a:spcBef>
            </a:pPr>
            <a:endParaRPr sz="1450" dirty="0">
              <a:solidFill>
                <a:srgbClr val="51004F"/>
              </a:solidFill>
              <a:latin typeface="NewJuneRegular"/>
              <a:cs typeface="NewJuneRegular"/>
            </a:endParaRPr>
          </a:p>
          <a:p>
            <a:pPr marL="12700">
              <a:lnSpc>
                <a:spcPct val="100000"/>
              </a:lnSpc>
            </a:pPr>
            <a:r>
              <a:rPr sz="2450" dirty="0">
                <a:solidFill>
                  <a:srgbClr val="51004F"/>
                </a:solidFill>
                <a:latin typeface="NewJuneSemibold"/>
                <a:cs typeface="NewJuneSemibold"/>
              </a:rPr>
              <a:t>Joseba</a:t>
            </a:r>
            <a:r>
              <a:rPr sz="2450" spc="5" dirty="0">
                <a:solidFill>
                  <a:srgbClr val="51004F"/>
                </a:solidFill>
                <a:latin typeface="NewJuneSemibold"/>
                <a:cs typeface="NewJuneSemibold"/>
              </a:rPr>
              <a:t> </a:t>
            </a:r>
            <a:r>
              <a:rPr sz="2450" spc="-10" dirty="0">
                <a:solidFill>
                  <a:srgbClr val="51004F"/>
                </a:solidFill>
                <a:latin typeface="NewJuneSemibold"/>
                <a:cs typeface="NewJuneSemibold"/>
              </a:rPr>
              <a:t>Madariaga</a:t>
            </a:r>
            <a:endParaRPr sz="2450" dirty="0">
              <a:solidFill>
                <a:srgbClr val="51004F"/>
              </a:solidFill>
              <a:latin typeface="NewJuneSemibold"/>
              <a:cs typeface="NewJuneSemibold"/>
            </a:endParaRPr>
          </a:p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sz="1450" dirty="0">
                <a:solidFill>
                  <a:srgbClr val="51004F"/>
                </a:solidFill>
                <a:latin typeface="NewJuneSemibold"/>
                <a:cs typeface="NewJuneSemibold"/>
              </a:rPr>
              <a:t>Ikerketa</a:t>
            </a:r>
            <a:r>
              <a:rPr sz="1450" spc="60" dirty="0">
                <a:solidFill>
                  <a:srgbClr val="51004F"/>
                </a:solidFill>
                <a:latin typeface="NewJuneSemibold"/>
                <a:cs typeface="NewJuneSemibold"/>
              </a:rPr>
              <a:t> </a:t>
            </a:r>
            <a:r>
              <a:rPr sz="1450" spc="-10" dirty="0">
                <a:solidFill>
                  <a:srgbClr val="51004F"/>
                </a:solidFill>
                <a:latin typeface="NewJuneSemibold"/>
                <a:cs typeface="NewJuneSemibold"/>
              </a:rPr>
              <a:t>Zuzendaria</a:t>
            </a:r>
            <a:endParaRPr sz="1450" dirty="0">
              <a:solidFill>
                <a:srgbClr val="51004F"/>
              </a:solidFill>
              <a:latin typeface="NewJuneSemibold"/>
              <a:cs typeface="NewJuneSemibold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1450" dirty="0">
                <a:solidFill>
                  <a:srgbClr val="51004F"/>
                </a:solidFill>
                <a:latin typeface="NewJuneRegular"/>
                <a:cs typeface="NewJuneRegular"/>
              </a:rPr>
              <a:t>Director</a:t>
            </a:r>
            <a:r>
              <a:rPr sz="1450" spc="65" dirty="0">
                <a:solidFill>
                  <a:srgbClr val="51004F"/>
                </a:solidFill>
                <a:latin typeface="NewJuneRegular"/>
                <a:cs typeface="NewJuneRegular"/>
              </a:rPr>
              <a:t> </a:t>
            </a:r>
            <a:r>
              <a:rPr sz="1450" dirty="0">
                <a:solidFill>
                  <a:srgbClr val="51004F"/>
                </a:solidFill>
                <a:latin typeface="NewJuneRegular"/>
                <a:cs typeface="NewJuneRegular"/>
              </a:rPr>
              <a:t>de</a:t>
            </a:r>
            <a:r>
              <a:rPr sz="1450" spc="70" dirty="0">
                <a:solidFill>
                  <a:srgbClr val="51004F"/>
                </a:solidFill>
                <a:latin typeface="NewJuneRegular"/>
                <a:cs typeface="NewJuneRegular"/>
              </a:rPr>
              <a:t> </a:t>
            </a:r>
            <a:r>
              <a:rPr sz="1450" spc="-10" dirty="0">
                <a:solidFill>
                  <a:srgbClr val="51004F"/>
                </a:solidFill>
                <a:latin typeface="NewJuneRegular"/>
                <a:cs typeface="NewJuneRegular"/>
              </a:rPr>
              <a:t>Estudios</a:t>
            </a:r>
            <a:endParaRPr sz="1450" dirty="0">
              <a:solidFill>
                <a:srgbClr val="51004F"/>
              </a:solidFill>
              <a:latin typeface="NewJuneRegular"/>
              <a:cs typeface="NewJuneRegular"/>
            </a:endParaRPr>
          </a:p>
          <a:p>
            <a:pPr>
              <a:lnSpc>
                <a:spcPct val="100000"/>
              </a:lnSpc>
              <a:spcBef>
                <a:spcPts val="1605"/>
              </a:spcBef>
            </a:pPr>
            <a:endParaRPr sz="1450" dirty="0">
              <a:solidFill>
                <a:srgbClr val="51004F"/>
              </a:solidFill>
              <a:latin typeface="NewJuneRegular"/>
              <a:cs typeface="NewJuneRegular"/>
            </a:endParaRPr>
          </a:p>
          <a:p>
            <a:pPr marL="12700">
              <a:lnSpc>
                <a:spcPts val="1980"/>
              </a:lnSpc>
            </a:pPr>
            <a:r>
              <a:rPr sz="1650" dirty="0">
                <a:solidFill>
                  <a:srgbClr val="51004F"/>
                </a:solidFill>
                <a:latin typeface="NewJuneSemibold"/>
                <a:cs typeface="NewJuneSemibold"/>
              </a:rPr>
              <a:t>Bilbo,</a:t>
            </a:r>
            <a:r>
              <a:rPr sz="1650" spc="-55" dirty="0">
                <a:solidFill>
                  <a:srgbClr val="51004F"/>
                </a:solidFill>
                <a:latin typeface="NewJuneSemibold"/>
                <a:cs typeface="NewJuneSemibold"/>
              </a:rPr>
              <a:t> </a:t>
            </a:r>
            <a:r>
              <a:rPr sz="1650" dirty="0">
                <a:solidFill>
                  <a:srgbClr val="51004F"/>
                </a:solidFill>
                <a:latin typeface="NewJuneSemibold"/>
                <a:cs typeface="NewJuneSemibold"/>
              </a:rPr>
              <a:t>2024ko</a:t>
            </a:r>
            <a:r>
              <a:rPr sz="1650" spc="-55" dirty="0">
                <a:solidFill>
                  <a:srgbClr val="51004F"/>
                </a:solidFill>
                <a:latin typeface="NewJuneSemibold"/>
                <a:cs typeface="NewJuneSemibold"/>
              </a:rPr>
              <a:t> </a:t>
            </a:r>
            <a:r>
              <a:rPr sz="1650" spc="-10" dirty="0">
                <a:solidFill>
                  <a:srgbClr val="51004F"/>
                </a:solidFill>
                <a:latin typeface="NewJuneSemibold"/>
                <a:cs typeface="NewJuneSemibold"/>
              </a:rPr>
              <a:t>abendua</a:t>
            </a:r>
            <a:endParaRPr sz="1650" dirty="0">
              <a:solidFill>
                <a:srgbClr val="51004F"/>
              </a:solidFill>
              <a:latin typeface="NewJuneSemibold"/>
              <a:cs typeface="NewJuneSemibold"/>
            </a:endParaRPr>
          </a:p>
          <a:p>
            <a:pPr marL="12700">
              <a:lnSpc>
                <a:spcPct val="100000"/>
              </a:lnSpc>
            </a:pPr>
            <a:r>
              <a:rPr sz="1650" dirty="0">
                <a:solidFill>
                  <a:srgbClr val="51004F"/>
                </a:solidFill>
                <a:latin typeface="NewJuneRegular"/>
                <a:cs typeface="NewJuneRegular"/>
              </a:rPr>
              <a:t>Bilbao,</a:t>
            </a:r>
            <a:r>
              <a:rPr sz="1650" spc="-65" dirty="0">
                <a:solidFill>
                  <a:srgbClr val="51004F"/>
                </a:solidFill>
                <a:latin typeface="NewJuneRegular"/>
                <a:cs typeface="NewJuneRegular"/>
              </a:rPr>
              <a:t> </a:t>
            </a:r>
            <a:r>
              <a:rPr sz="1650" dirty="0">
                <a:solidFill>
                  <a:srgbClr val="51004F"/>
                </a:solidFill>
                <a:latin typeface="NewJuneRegular"/>
                <a:cs typeface="NewJuneRegular"/>
              </a:rPr>
              <a:t>diciembre</a:t>
            </a:r>
            <a:r>
              <a:rPr sz="1650" spc="-65" dirty="0">
                <a:solidFill>
                  <a:srgbClr val="51004F"/>
                </a:solidFill>
                <a:latin typeface="NewJuneRegular"/>
                <a:cs typeface="NewJuneRegular"/>
              </a:rPr>
              <a:t> </a:t>
            </a:r>
            <a:r>
              <a:rPr sz="1650" dirty="0">
                <a:solidFill>
                  <a:srgbClr val="51004F"/>
                </a:solidFill>
                <a:latin typeface="NewJuneRegular"/>
                <a:cs typeface="NewJuneRegular"/>
              </a:rPr>
              <a:t>de</a:t>
            </a:r>
            <a:r>
              <a:rPr sz="1650" spc="-65" dirty="0">
                <a:solidFill>
                  <a:srgbClr val="51004F"/>
                </a:solidFill>
                <a:latin typeface="NewJuneRegular"/>
                <a:cs typeface="NewJuneRegular"/>
              </a:rPr>
              <a:t> </a:t>
            </a:r>
            <a:r>
              <a:rPr sz="1650" spc="-20" dirty="0">
                <a:solidFill>
                  <a:srgbClr val="51004F"/>
                </a:solidFill>
                <a:latin typeface="NewJuneRegular"/>
                <a:cs typeface="NewJuneRegular"/>
              </a:rPr>
              <a:t>2024</a:t>
            </a:r>
            <a:endParaRPr sz="1650" dirty="0">
              <a:solidFill>
                <a:srgbClr val="51004F"/>
              </a:solidFill>
              <a:latin typeface="NewJuneRegular"/>
              <a:cs typeface="NewJuneRegular"/>
            </a:endParaRPr>
          </a:p>
          <a:p>
            <a:pPr>
              <a:lnSpc>
                <a:spcPct val="100000"/>
              </a:lnSpc>
              <a:spcBef>
                <a:spcPts val="1325"/>
              </a:spcBef>
            </a:pPr>
            <a:endParaRPr sz="1650" dirty="0">
              <a:solidFill>
                <a:srgbClr val="51004F"/>
              </a:solidFill>
              <a:latin typeface="NewJuneRegular"/>
              <a:cs typeface="NewJuneRegular"/>
            </a:endParaRPr>
          </a:p>
          <a:p>
            <a:pPr marL="12700">
              <a:lnSpc>
                <a:spcPts val="1980"/>
              </a:lnSpc>
            </a:pPr>
            <a:r>
              <a:rPr sz="1650" dirty="0">
                <a:solidFill>
                  <a:srgbClr val="51004F"/>
                </a:solidFill>
                <a:latin typeface="NewJuneSemibold"/>
                <a:cs typeface="NewJuneSemibold"/>
              </a:rPr>
              <a:t>Ikerketa</a:t>
            </a:r>
            <a:r>
              <a:rPr sz="1650" spc="-90" dirty="0">
                <a:solidFill>
                  <a:srgbClr val="51004F"/>
                </a:solidFill>
                <a:latin typeface="NewJuneSemibold"/>
                <a:cs typeface="NewJuneSemibold"/>
              </a:rPr>
              <a:t> </a:t>
            </a:r>
            <a:r>
              <a:rPr sz="1650" spc="-10" dirty="0">
                <a:solidFill>
                  <a:srgbClr val="51004F"/>
                </a:solidFill>
                <a:latin typeface="NewJuneSemibold"/>
                <a:cs typeface="NewJuneSemibold"/>
              </a:rPr>
              <a:t>Departamentua</a:t>
            </a:r>
            <a:endParaRPr sz="1650" dirty="0">
              <a:solidFill>
                <a:srgbClr val="51004F"/>
              </a:solidFill>
              <a:latin typeface="NewJuneSemibold"/>
              <a:cs typeface="NewJuneSemibold"/>
            </a:endParaRPr>
          </a:p>
          <a:p>
            <a:pPr marL="12700">
              <a:lnSpc>
                <a:spcPct val="100000"/>
              </a:lnSpc>
            </a:pPr>
            <a:r>
              <a:rPr sz="1650" spc="-10" dirty="0">
                <a:solidFill>
                  <a:srgbClr val="51004F"/>
                </a:solidFill>
                <a:latin typeface="NewJuneRegular"/>
                <a:cs typeface="NewJuneRegular"/>
              </a:rPr>
              <a:t>Departamento</a:t>
            </a:r>
            <a:r>
              <a:rPr sz="1650" spc="-25" dirty="0">
                <a:solidFill>
                  <a:srgbClr val="51004F"/>
                </a:solidFill>
                <a:latin typeface="NewJuneRegular"/>
                <a:cs typeface="NewJuneRegular"/>
              </a:rPr>
              <a:t> </a:t>
            </a:r>
            <a:r>
              <a:rPr sz="1650" dirty="0">
                <a:solidFill>
                  <a:srgbClr val="51004F"/>
                </a:solidFill>
                <a:latin typeface="NewJuneRegular"/>
                <a:cs typeface="NewJuneRegular"/>
              </a:rPr>
              <a:t>de</a:t>
            </a:r>
            <a:r>
              <a:rPr sz="1650" spc="-20" dirty="0">
                <a:solidFill>
                  <a:srgbClr val="51004F"/>
                </a:solidFill>
                <a:latin typeface="NewJuneRegular"/>
                <a:cs typeface="NewJuneRegular"/>
              </a:rPr>
              <a:t> </a:t>
            </a:r>
            <a:r>
              <a:rPr sz="1650" spc="-10" dirty="0">
                <a:solidFill>
                  <a:srgbClr val="51004F"/>
                </a:solidFill>
                <a:latin typeface="NewJuneRegular"/>
                <a:cs typeface="NewJuneRegular"/>
              </a:rPr>
              <a:t>Estudios</a:t>
            </a:r>
            <a:endParaRPr sz="1650" dirty="0">
              <a:solidFill>
                <a:srgbClr val="51004F"/>
              </a:solidFill>
              <a:latin typeface="NewJuneRegular"/>
              <a:cs typeface="NewJuneRegular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454332" y="6362305"/>
            <a:ext cx="1553845" cy="0"/>
          </a:xfrm>
          <a:custGeom>
            <a:avLst/>
            <a:gdLst/>
            <a:ahLst/>
            <a:cxnLst/>
            <a:rect l="l" t="t" r="r" b="b"/>
            <a:pathLst>
              <a:path w="1553844">
                <a:moveTo>
                  <a:pt x="0" y="0"/>
                </a:moveTo>
                <a:lnTo>
                  <a:pt x="1553355" y="0"/>
                </a:lnTo>
              </a:path>
            </a:pathLst>
          </a:custGeom>
          <a:ln w="10470">
            <a:solidFill>
              <a:srgbClr val="51004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1447075" y="2051275"/>
            <a:ext cx="5212080" cy="126237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ts val="4845"/>
              </a:lnSpc>
              <a:spcBef>
                <a:spcPts val="135"/>
              </a:spcBef>
            </a:pPr>
            <a:r>
              <a:rPr spc="-10" dirty="0">
                <a:solidFill>
                  <a:srgbClr val="BB0E6E"/>
                </a:solidFill>
              </a:rPr>
              <a:t>PERSPECTIVAS</a:t>
            </a:r>
          </a:p>
          <a:p>
            <a:pPr marL="12700">
              <a:lnSpc>
                <a:spcPts val="4845"/>
              </a:lnSpc>
            </a:pPr>
            <a:r>
              <a:rPr dirty="0">
                <a:solidFill>
                  <a:srgbClr val="BB0E6E"/>
                </a:solidFill>
              </a:rPr>
              <a:t>ECONÓMICAS</a:t>
            </a:r>
            <a:r>
              <a:rPr spc="235" dirty="0">
                <a:solidFill>
                  <a:srgbClr val="BB0E6E"/>
                </a:solidFill>
              </a:rPr>
              <a:t> </a:t>
            </a:r>
            <a:r>
              <a:rPr spc="-20" dirty="0">
                <a:solidFill>
                  <a:srgbClr val="BB0E6E"/>
                </a:solidFill>
              </a:rPr>
              <a:t>2025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1441632" y="3381010"/>
            <a:ext cx="5392218" cy="98044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6510" marR="5080" indent="-4445">
              <a:lnSpc>
                <a:spcPct val="101099"/>
              </a:lnSpc>
              <a:spcBef>
                <a:spcPts val="90"/>
              </a:spcBef>
            </a:pPr>
            <a:r>
              <a:rPr sz="3100" dirty="0">
                <a:solidFill>
                  <a:srgbClr val="BB0E6E"/>
                </a:solidFill>
                <a:latin typeface="NewJuneRegular"/>
                <a:cs typeface="NewJuneRegular"/>
              </a:rPr>
              <a:t>2025</a:t>
            </a:r>
            <a:r>
              <a:rPr lang="es-ES" sz="3100" dirty="0">
                <a:solidFill>
                  <a:srgbClr val="BB0E6E"/>
                </a:solidFill>
                <a:latin typeface="NewJuneRegular"/>
                <a:cs typeface="NewJuneRegular"/>
              </a:rPr>
              <a:t>E</a:t>
            </a:r>
            <a:r>
              <a:rPr sz="3100" dirty="0">
                <a:solidFill>
                  <a:srgbClr val="BB0E6E"/>
                </a:solidFill>
                <a:latin typeface="NewJuneRegular"/>
                <a:cs typeface="NewJuneRegular"/>
              </a:rPr>
              <a:t>RAKO</a:t>
            </a:r>
            <a:r>
              <a:rPr sz="3100" spc="190" dirty="0">
                <a:solidFill>
                  <a:srgbClr val="BB0E6E"/>
                </a:solidFill>
                <a:latin typeface="NewJuneRegular"/>
                <a:cs typeface="NewJuneRegular"/>
              </a:rPr>
              <a:t> </a:t>
            </a:r>
            <a:r>
              <a:rPr sz="3100" spc="-10" dirty="0">
                <a:solidFill>
                  <a:srgbClr val="BB0E6E"/>
                </a:solidFill>
                <a:latin typeface="NewJuneRegular"/>
                <a:cs typeface="NewJuneRegular"/>
              </a:rPr>
              <a:t>AURREIKUSPEN EKONOMIKOAK</a:t>
            </a:r>
            <a:endParaRPr sz="3100" dirty="0">
              <a:solidFill>
                <a:srgbClr val="BB0E6E"/>
              </a:solidFill>
              <a:latin typeface="NewJuneRegular"/>
              <a:cs typeface="NewJuneRegular"/>
            </a:endParaRPr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39DB98EC-F632-BC74-E49C-A4FC25B9806C}"/>
              </a:ext>
            </a:extLst>
          </p:cNvPr>
          <p:cNvSpPr/>
          <p:nvPr/>
        </p:nvSpPr>
        <p:spPr>
          <a:xfrm>
            <a:off x="17612035" y="10057696"/>
            <a:ext cx="1701164" cy="518159"/>
          </a:xfrm>
          <a:custGeom>
            <a:avLst/>
            <a:gdLst/>
            <a:ahLst/>
            <a:cxnLst/>
            <a:rect l="l" t="t" r="r" b="b"/>
            <a:pathLst>
              <a:path w="1701165" h="518159">
                <a:moveTo>
                  <a:pt x="47474" y="2251"/>
                </a:moveTo>
                <a:lnTo>
                  <a:pt x="0" y="2251"/>
                </a:lnTo>
                <a:lnTo>
                  <a:pt x="0" y="228013"/>
                </a:lnTo>
                <a:lnTo>
                  <a:pt x="27256" y="260363"/>
                </a:lnTo>
                <a:lnTo>
                  <a:pt x="34491" y="260923"/>
                </a:lnTo>
                <a:lnTo>
                  <a:pt x="165733" y="260923"/>
                </a:lnTo>
                <a:lnTo>
                  <a:pt x="165733" y="216590"/>
                </a:lnTo>
                <a:lnTo>
                  <a:pt x="47474" y="216590"/>
                </a:lnTo>
                <a:lnTo>
                  <a:pt x="47474" y="2251"/>
                </a:lnTo>
                <a:close/>
              </a:path>
              <a:path w="1701165" h="518159">
                <a:moveTo>
                  <a:pt x="321749" y="0"/>
                </a:moveTo>
                <a:lnTo>
                  <a:pt x="200653" y="260923"/>
                </a:lnTo>
                <a:lnTo>
                  <a:pt x="250337" y="260923"/>
                </a:lnTo>
                <a:lnTo>
                  <a:pt x="270714" y="207742"/>
                </a:lnTo>
                <a:lnTo>
                  <a:pt x="421411" y="207742"/>
                </a:lnTo>
                <a:lnTo>
                  <a:pt x="405061" y="163942"/>
                </a:lnTo>
                <a:lnTo>
                  <a:pt x="286232" y="163942"/>
                </a:lnTo>
                <a:lnTo>
                  <a:pt x="321299" y="69620"/>
                </a:lnTo>
                <a:lnTo>
                  <a:pt x="369852" y="69620"/>
                </a:lnTo>
                <a:lnTo>
                  <a:pt x="351559" y="20617"/>
                </a:lnTo>
                <a:lnTo>
                  <a:pt x="346886" y="11794"/>
                </a:lnTo>
                <a:lnTo>
                  <a:pt x="340250" y="5329"/>
                </a:lnTo>
                <a:lnTo>
                  <a:pt x="331813" y="1354"/>
                </a:lnTo>
                <a:lnTo>
                  <a:pt x="321749" y="0"/>
                </a:lnTo>
                <a:close/>
              </a:path>
              <a:path w="1701165" h="518159">
                <a:moveTo>
                  <a:pt x="421411" y="207742"/>
                </a:moveTo>
                <a:lnTo>
                  <a:pt x="370627" y="207742"/>
                </a:lnTo>
                <a:lnTo>
                  <a:pt x="391045" y="260923"/>
                </a:lnTo>
                <a:lnTo>
                  <a:pt x="441264" y="260923"/>
                </a:lnTo>
                <a:lnTo>
                  <a:pt x="421411" y="207742"/>
                </a:lnTo>
                <a:close/>
              </a:path>
              <a:path w="1701165" h="518159">
                <a:moveTo>
                  <a:pt x="369852" y="69620"/>
                </a:moveTo>
                <a:lnTo>
                  <a:pt x="321299" y="69620"/>
                </a:lnTo>
                <a:lnTo>
                  <a:pt x="355329" y="163942"/>
                </a:lnTo>
                <a:lnTo>
                  <a:pt x="405061" y="163942"/>
                </a:lnTo>
                <a:lnTo>
                  <a:pt x="369852" y="69620"/>
                </a:lnTo>
                <a:close/>
              </a:path>
              <a:path w="1701165" h="518159">
                <a:moveTo>
                  <a:pt x="601175" y="2251"/>
                </a:moveTo>
                <a:lnTo>
                  <a:pt x="523177" y="2251"/>
                </a:lnTo>
                <a:lnTo>
                  <a:pt x="515892" y="2786"/>
                </a:lnTo>
                <a:lnTo>
                  <a:pt x="489157" y="34564"/>
                </a:lnTo>
                <a:lnTo>
                  <a:pt x="489157" y="228013"/>
                </a:lnTo>
                <a:lnTo>
                  <a:pt x="516526" y="260363"/>
                </a:lnTo>
                <a:lnTo>
                  <a:pt x="523806" y="260923"/>
                </a:lnTo>
                <a:lnTo>
                  <a:pt x="603081" y="260923"/>
                </a:lnTo>
                <a:lnTo>
                  <a:pt x="649905" y="250459"/>
                </a:lnTo>
                <a:lnTo>
                  <a:pt x="678543" y="219768"/>
                </a:lnTo>
                <a:lnTo>
                  <a:pt x="679322" y="217239"/>
                </a:lnTo>
                <a:lnTo>
                  <a:pt x="535533" y="217239"/>
                </a:lnTo>
                <a:lnTo>
                  <a:pt x="535533" y="152477"/>
                </a:lnTo>
                <a:lnTo>
                  <a:pt x="672435" y="152477"/>
                </a:lnTo>
                <a:lnTo>
                  <a:pt x="672051" y="151863"/>
                </a:lnTo>
                <a:lnTo>
                  <a:pt x="667908" y="146359"/>
                </a:lnTo>
                <a:lnTo>
                  <a:pt x="663225" y="141116"/>
                </a:lnTo>
                <a:lnTo>
                  <a:pt x="651163" y="128582"/>
                </a:lnTo>
                <a:lnTo>
                  <a:pt x="660252" y="116132"/>
                </a:lnTo>
                <a:lnTo>
                  <a:pt x="664471" y="109588"/>
                </a:lnTo>
                <a:lnTo>
                  <a:pt x="664565" y="109399"/>
                </a:lnTo>
                <a:lnTo>
                  <a:pt x="535533" y="109399"/>
                </a:lnTo>
                <a:lnTo>
                  <a:pt x="535533" y="45286"/>
                </a:lnTo>
                <a:lnTo>
                  <a:pt x="671105" y="45286"/>
                </a:lnTo>
                <a:lnTo>
                  <a:pt x="669734" y="40539"/>
                </a:lnTo>
                <a:lnTo>
                  <a:pt x="643064" y="11700"/>
                </a:lnTo>
                <a:lnTo>
                  <a:pt x="616674" y="3310"/>
                </a:lnTo>
                <a:lnTo>
                  <a:pt x="601175" y="2251"/>
                </a:lnTo>
                <a:close/>
              </a:path>
              <a:path w="1701165" h="518159">
                <a:moveTo>
                  <a:pt x="672435" y="152477"/>
                </a:moveTo>
                <a:lnTo>
                  <a:pt x="612180" y="152477"/>
                </a:lnTo>
                <a:lnTo>
                  <a:pt x="626504" y="167387"/>
                </a:lnTo>
                <a:lnTo>
                  <a:pt x="630326" y="171314"/>
                </a:lnTo>
                <a:lnTo>
                  <a:pt x="633352" y="175397"/>
                </a:lnTo>
                <a:lnTo>
                  <a:pt x="635425" y="179439"/>
                </a:lnTo>
                <a:lnTo>
                  <a:pt x="637101" y="182999"/>
                </a:lnTo>
                <a:lnTo>
                  <a:pt x="638032" y="187072"/>
                </a:lnTo>
                <a:lnTo>
                  <a:pt x="638032" y="199679"/>
                </a:lnTo>
                <a:lnTo>
                  <a:pt x="604515" y="217239"/>
                </a:lnTo>
                <a:lnTo>
                  <a:pt x="679322" y="217239"/>
                </a:lnTo>
                <a:lnTo>
                  <a:pt x="682794" y="205974"/>
                </a:lnTo>
                <a:lnTo>
                  <a:pt x="684220" y="190570"/>
                </a:lnTo>
                <a:lnTo>
                  <a:pt x="683880" y="183511"/>
                </a:lnTo>
                <a:lnTo>
                  <a:pt x="682850" y="176633"/>
                </a:lnTo>
                <a:lnTo>
                  <a:pt x="681118" y="169967"/>
                </a:lnTo>
                <a:lnTo>
                  <a:pt x="678670" y="163544"/>
                </a:lnTo>
                <a:lnTo>
                  <a:pt x="675643" y="157600"/>
                </a:lnTo>
                <a:lnTo>
                  <a:pt x="672435" y="152477"/>
                </a:lnTo>
                <a:close/>
              </a:path>
              <a:path w="1701165" h="518159">
                <a:moveTo>
                  <a:pt x="671105" y="45286"/>
                </a:moveTo>
                <a:lnTo>
                  <a:pt x="608232" y="45286"/>
                </a:lnTo>
                <a:lnTo>
                  <a:pt x="618169" y="46375"/>
                </a:lnTo>
                <a:lnTo>
                  <a:pt x="622651" y="51631"/>
                </a:lnTo>
                <a:lnTo>
                  <a:pt x="626829" y="56291"/>
                </a:lnTo>
                <a:lnTo>
                  <a:pt x="628839" y="62238"/>
                </a:lnTo>
                <a:lnTo>
                  <a:pt x="628839" y="74783"/>
                </a:lnTo>
                <a:lnTo>
                  <a:pt x="610766" y="109399"/>
                </a:lnTo>
                <a:lnTo>
                  <a:pt x="664565" y="109399"/>
                </a:lnTo>
                <a:lnTo>
                  <a:pt x="675047" y="70060"/>
                </a:lnTo>
                <a:lnTo>
                  <a:pt x="673716" y="54328"/>
                </a:lnTo>
                <a:lnTo>
                  <a:pt x="671105" y="45286"/>
                </a:lnTo>
                <a:close/>
              </a:path>
              <a:path w="1701165" h="518159">
                <a:moveTo>
                  <a:pt x="852487" y="931"/>
                </a:moveTo>
                <a:lnTo>
                  <a:pt x="804069" y="9685"/>
                </a:lnTo>
                <a:lnTo>
                  <a:pt x="765442" y="35799"/>
                </a:lnTo>
                <a:lnTo>
                  <a:pt x="740687" y="77264"/>
                </a:lnTo>
                <a:lnTo>
                  <a:pt x="736926" y="89754"/>
                </a:lnTo>
                <a:lnTo>
                  <a:pt x="736854" y="89992"/>
                </a:lnTo>
                <a:lnTo>
                  <a:pt x="732101" y="131975"/>
                </a:lnTo>
                <a:lnTo>
                  <a:pt x="732092" y="132215"/>
                </a:lnTo>
                <a:lnTo>
                  <a:pt x="732615" y="147159"/>
                </a:lnTo>
                <a:lnTo>
                  <a:pt x="740396" y="187104"/>
                </a:lnTo>
                <a:lnTo>
                  <a:pt x="764688" y="228715"/>
                </a:lnTo>
                <a:lnTo>
                  <a:pt x="802708" y="254704"/>
                </a:lnTo>
                <a:lnTo>
                  <a:pt x="826044" y="261317"/>
                </a:lnTo>
                <a:lnTo>
                  <a:pt x="826311" y="261317"/>
                </a:lnTo>
                <a:lnTo>
                  <a:pt x="838245" y="262908"/>
                </a:lnTo>
                <a:lnTo>
                  <a:pt x="838629" y="262908"/>
                </a:lnTo>
                <a:lnTo>
                  <a:pt x="850989" y="263437"/>
                </a:lnTo>
                <a:lnTo>
                  <a:pt x="863812" y="262908"/>
                </a:lnTo>
                <a:lnTo>
                  <a:pt x="910037" y="250108"/>
                </a:lnTo>
                <a:lnTo>
                  <a:pt x="945578" y="220158"/>
                </a:lnTo>
                <a:lnTo>
                  <a:pt x="945816" y="219801"/>
                </a:lnTo>
                <a:lnTo>
                  <a:pt x="854141" y="219801"/>
                </a:lnTo>
                <a:lnTo>
                  <a:pt x="844186" y="219378"/>
                </a:lnTo>
                <a:lnTo>
                  <a:pt x="836931" y="218400"/>
                </a:lnTo>
                <a:lnTo>
                  <a:pt x="836653" y="218400"/>
                </a:lnTo>
                <a:lnTo>
                  <a:pt x="828815" y="216528"/>
                </a:lnTo>
                <a:lnTo>
                  <a:pt x="794980" y="192217"/>
                </a:lnTo>
                <a:lnTo>
                  <a:pt x="780591" y="152618"/>
                </a:lnTo>
                <a:lnTo>
                  <a:pt x="779222" y="131975"/>
                </a:lnTo>
                <a:lnTo>
                  <a:pt x="780439" y="111565"/>
                </a:lnTo>
                <a:lnTo>
                  <a:pt x="798285" y="66374"/>
                </a:lnTo>
                <a:lnTo>
                  <a:pt x="834500" y="46073"/>
                </a:lnTo>
                <a:lnTo>
                  <a:pt x="833769" y="46073"/>
                </a:lnTo>
                <a:lnTo>
                  <a:pt x="849490" y="44781"/>
                </a:lnTo>
                <a:lnTo>
                  <a:pt x="946258" y="44781"/>
                </a:lnTo>
                <a:lnTo>
                  <a:pt x="938735" y="35632"/>
                </a:lnTo>
                <a:lnTo>
                  <a:pt x="900674" y="9685"/>
                </a:lnTo>
                <a:lnTo>
                  <a:pt x="865365" y="1498"/>
                </a:lnTo>
                <a:lnTo>
                  <a:pt x="852487" y="931"/>
                </a:lnTo>
                <a:close/>
              </a:path>
              <a:path w="1701165" h="518159">
                <a:moveTo>
                  <a:pt x="946229" y="44781"/>
                </a:moveTo>
                <a:lnTo>
                  <a:pt x="853864" y="44781"/>
                </a:lnTo>
                <a:lnTo>
                  <a:pt x="859285" y="45013"/>
                </a:lnTo>
                <a:lnTo>
                  <a:pt x="867175" y="46073"/>
                </a:lnTo>
                <a:lnTo>
                  <a:pt x="904066" y="66374"/>
                </a:lnTo>
                <a:lnTo>
                  <a:pt x="920844" y="101954"/>
                </a:lnTo>
                <a:lnTo>
                  <a:pt x="923856" y="131975"/>
                </a:lnTo>
                <a:lnTo>
                  <a:pt x="922642" y="152618"/>
                </a:lnTo>
                <a:lnTo>
                  <a:pt x="904855" y="198067"/>
                </a:lnTo>
                <a:lnTo>
                  <a:pt x="868472" y="218400"/>
                </a:lnTo>
                <a:lnTo>
                  <a:pt x="851642" y="219801"/>
                </a:lnTo>
                <a:lnTo>
                  <a:pt x="945816" y="219801"/>
                </a:lnTo>
                <a:lnTo>
                  <a:pt x="966567" y="175104"/>
                </a:lnTo>
                <a:lnTo>
                  <a:pt x="971373" y="132215"/>
                </a:lnTo>
                <a:lnTo>
                  <a:pt x="970843" y="117412"/>
                </a:lnTo>
                <a:lnTo>
                  <a:pt x="963059" y="77515"/>
                </a:lnTo>
                <a:lnTo>
                  <a:pt x="958393" y="65677"/>
                </a:lnTo>
                <a:lnTo>
                  <a:pt x="958303" y="65451"/>
                </a:lnTo>
                <a:lnTo>
                  <a:pt x="952759" y="54753"/>
                </a:lnTo>
                <a:lnTo>
                  <a:pt x="952655" y="54552"/>
                </a:lnTo>
                <a:lnTo>
                  <a:pt x="946229" y="44781"/>
                </a:lnTo>
                <a:close/>
              </a:path>
              <a:path w="1701165" h="518159">
                <a:moveTo>
                  <a:pt x="1129002" y="2251"/>
                </a:moveTo>
                <a:lnTo>
                  <a:pt x="1053224" y="2251"/>
                </a:lnTo>
                <a:lnTo>
                  <a:pt x="1045954" y="2786"/>
                </a:lnTo>
                <a:lnTo>
                  <a:pt x="1019277" y="34564"/>
                </a:lnTo>
                <a:lnTo>
                  <a:pt x="1019277" y="260923"/>
                </a:lnTo>
                <a:lnTo>
                  <a:pt x="1066166" y="260923"/>
                </a:lnTo>
                <a:lnTo>
                  <a:pt x="1066166" y="164905"/>
                </a:lnTo>
                <a:lnTo>
                  <a:pt x="1178626" y="164905"/>
                </a:lnTo>
                <a:lnTo>
                  <a:pt x="1170508" y="147922"/>
                </a:lnTo>
                <a:lnTo>
                  <a:pt x="1184979" y="129409"/>
                </a:lnTo>
                <a:lnTo>
                  <a:pt x="1188843" y="123923"/>
                </a:lnTo>
                <a:lnTo>
                  <a:pt x="1190197" y="121765"/>
                </a:lnTo>
                <a:lnTo>
                  <a:pt x="1066166" y="121765"/>
                </a:lnTo>
                <a:lnTo>
                  <a:pt x="1066166" y="45286"/>
                </a:lnTo>
                <a:lnTo>
                  <a:pt x="1199963" y="45286"/>
                </a:lnTo>
                <a:lnTo>
                  <a:pt x="1199799" y="44660"/>
                </a:lnTo>
                <a:lnTo>
                  <a:pt x="1193310" y="31800"/>
                </a:lnTo>
                <a:lnTo>
                  <a:pt x="1184267" y="21098"/>
                </a:lnTo>
                <a:lnTo>
                  <a:pt x="1173158" y="12866"/>
                </a:lnTo>
                <a:lnTo>
                  <a:pt x="1160463" y="7083"/>
                </a:lnTo>
                <a:lnTo>
                  <a:pt x="1160677" y="7083"/>
                </a:lnTo>
                <a:lnTo>
                  <a:pt x="1145494" y="3433"/>
                </a:lnTo>
                <a:lnTo>
                  <a:pt x="1129002" y="2251"/>
                </a:lnTo>
                <a:close/>
              </a:path>
              <a:path w="1701165" h="518159">
                <a:moveTo>
                  <a:pt x="1178626" y="164905"/>
                </a:moveTo>
                <a:lnTo>
                  <a:pt x="1127703" y="164905"/>
                </a:lnTo>
                <a:lnTo>
                  <a:pt x="1172801" y="260923"/>
                </a:lnTo>
                <a:lnTo>
                  <a:pt x="1224517" y="260923"/>
                </a:lnTo>
                <a:lnTo>
                  <a:pt x="1178626" y="164905"/>
                </a:lnTo>
                <a:close/>
              </a:path>
              <a:path w="1701165" h="518159">
                <a:moveTo>
                  <a:pt x="1199963" y="45286"/>
                </a:moveTo>
                <a:lnTo>
                  <a:pt x="1134761" y="45286"/>
                </a:lnTo>
                <a:lnTo>
                  <a:pt x="1139860" y="46082"/>
                </a:lnTo>
                <a:lnTo>
                  <a:pt x="1143692" y="47694"/>
                </a:lnTo>
                <a:lnTo>
                  <a:pt x="1158833" y="71798"/>
                </a:lnTo>
                <a:lnTo>
                  <a:pt x="1158833" y="82301"/>
                </a:lnTo>
                <a:lnTo>
                  <a:pt x="1135536" y="121765"/>
                </a:lnTo>
                <a:lnTo>
                  <a:pt x="1190197" y="121765"/>
                </a:lnTo>
                <a:lnTo>
                  <a:pt x="1203375" y="91965"/>
                </a:lnTo>
                <a:lnTo>
                  <a:pt x="1203439" y="91728"/>
                </a:lnTo>
                <a:lnTo>
                  <a:pt x="1204623" y="84297"/>
                </a:lnTo>
                <a:lnTo>
                  <a:pt x="1205020" y="76657"/>
                </a:lnTo>
                <a:lnTo>
                  <a:pt x="1203711" y="59630"/>
                </a:lnTo>
                <a:lnTo>
                  <a:pt x="1199963" y="45286"/>
                </a:lnTo>
                <a:close/>
              </a:path>
              <a:path w="1701165" h="518159">
                <a:moveTo>
                  <a:pt x="1380607" y="0"/>
                </a:moveTo>
                <a:lnTo>
                  <a:pt x="1259438" y="260923"/>
                </a:lnTo>
                <a:lnTo>
                  <a:pt x="1309153" y="260923"/>
                </a:lnTo>
                <a:lnTo>
                  <a:pt x="1329425" y="207742"/>
                </a:lnTo>
                <a:lnTo>
                  <a:pt x="1480232" y="207742"/>
                </a:lnTo>
                <a:lnTo>
                  <a:pt x="1463869" y="163942"/>
                </a:lnTo>
                <a:lnTo>
                  <a:pt x="1344953" y="163942"/>
                </a:lnTo>
                <a:lnTo>
                  <a:pt x="1380094" y="69620"/>
                </a:lnTo>
                <a:lnTo>
                  <a:pt x="1428630" y="69620"/>
                </a:lnTo>
                <a:lnTo>
                  <a:pt x="1410323" y="20617"/>
                </a:lnTo>
                <a:lnTo>
                  <a:pt x="1405674" y="11794"/>
                </a:lnTo>
                <a:lnTo>
                  <a:pt x="1399053" y="5329"/>
                </a:lnTo>
                <a:lnTo>
                  <a:pt x="1390635" y="1354"/>
                </a:lnTo>
                <a:lnTo>
                  <a:pt x="1380607" y="0"/>
                </a:lnTo>
                <a:close/>
              </a:path>
              <a:path w="1701165" h="518159">
                <a:moveTo>
                  <a:pt x="1480232" y="207742"/>
                </a:moveTo>
                <a:lnTo>
                  <a:pt x="1429548" y="207742"/>
                </a:lnTo>
                <a:lnTo>
                  <a:pt x="1449830" y="260923"/>
                </a:lnTo>
                <a:lnTo>
                  <a:pt x="1500100" y="260923"/>
                </a:lnTo>
                <a:lnTo>
                  <a:pt x="1480232" y="207742"/>
                </a:lnTo>
                <a:close/>
              </a:path>
              <a:path w="1701165" h="518159">
                <a:moveTo>
                  <a:pt x="1428630" y="69620"/>
                </a:moveTo>
                <a:lnTo>
                  <a:pt x="1380094" y="69620"/>
                </a:lnTo>
                <a:lnTo>
                  <a:pt x="1414187" y="163942"/>
                </a:lnTo>
                <a:lnTo>
                  <a:pt x="1463869" y="163942"/>
                </a:lnTo>
                <a:lnTo>
                  <a:pt x="1428630" y="69620"/>
                </a:lnTo>
                <a:close/>
              </a:path>
              <a:path w="1701165" h="518159">
                <a:moveTo>
                  <a:pt x="1582779" y="2251"/>
                </a:moveTo>
                <a:lnTo>
                  <a:pt x="1535324" y="2251"/>
                </a:lnTo>
                <a:lnTo>
                  <a:pt x="1535324" y="228013"/>
                </a:lnTo>
                <a:lnTo>
                  <a:pt x="1562566" y="260363"/>
                </a:lnTo>
                <a:lnTo>
                  <a:pt x="1569878" y="260923"/>
                </a:lnTo>
                <a:lnTo>
                  <a:pt x="1701079" y="260923"/>
                </a:lnTo>
                <a:lnTo>
                  <a:pt x="1701079" y="216590"/>
                </a:lnTo>
                <a:lnTo>
                  <a:pt x="1582779" y="216590"/>
                </a:lnTo>
                <a:lnTo>
                  <a:pt x="1582779" y="2251"/>
                </a:lnTo>
                <a:close/>
              </a:path>
              <a:path w="1701165" h="518159">
                <a:moveTo>
                  <a:pt x="1185105" y="369726"/>
                </a:moveTo>
                <a:lnTo>
                  <a:pt x="1165535" y="369726"/>
                </a:lnTo>
                <a:lnTo>
                  <a:pt x="1165626" y="472362"/>
                </a:lnTo>
                <a:lnTo>
                  <a:pt x="1166508" y="478508"/>
                </a:lnTo>
                <a:lnTo>
                  <a:pt x="1168550" y="484927"/>
                </a:lnTo>
                <a:lnTo>
                  <a:pt x="1170477" y="491388"/>
                </a:lnTo>
                <a:lnTo>
                  <a:pt x="1173337" y="496707"/>
                </a:lnTo>
                <a:lnTo>
                  <a:pt x="1173657" y="497199"/>
                </a:lnTo>
                <a:lnTo>
                  <a:pt x="1178047" y="501712"/>
                </a:lnTo>
                <a:lnTo>
                  <a:pt x="1182424" y="506497"/>
                </a:lnTo>
                <a:lnTo>
                  <a:pt x="1220025" y="516989"/>
                </a:lnTo>
                <a:lnTo>
                  <a:pt x="1224570" y="516989"/>
                </a:lnTo>
                <a:lnTo>
                  <a:pt x="1228717" y="516723"/>
                </a:lnTo>
                <a:lnTo>
                  <a:pt x="1229234" y="516723"/>
                </a:lnTo>
                <a:lnTo>
                  <a:pt x="1266348" y="510403"/>
                </a:lnTo>
                <a:lnTo>
                  <a:pt x="1276652" y="508078"/>
                </a:lnTo>
                <a:lnTo>
                  <a:pt x="1281887" y="501429"/>
                </a:lnTo>
                <a:lnTo>
                  <a:pt x="1281887" y="498717"/>
                </a:lnTo>
                <a:lnTo>
                  <a:pt x="1215031" y="498717"/>
                </a:lnTo>
                <a:lnTo>
                  <a:pt x="1209188" y="497817"/>
                </a:lnTo>
                <a:lnTo>
                  <a:pt x="1204413" y="495943"/>
                </a:lnTo>
                <a:lnTo>
                  <a:pt x="1199628" y="494267"/>
                </a:lnTo>
                <a:lnTo>
                  <a:pt x="1195837" y="491618"/>
                </a:lnTo>
                <a:lnTo>
                  <a:pt x="1185105" y="467566"/>
                </a:lnTo>
                <a:lnTo>
                  <a:pt x="1185105" y="369726"/>
                </a:lnTo>
                <a:close/>
              </a:path>
              <a:path w="1701165" h="518159">
                <a:moveTo>
                  <a:pt x="1281887" y="369726"/>
                </a:moveTo>
                <a:lnTo>
                  <a:pt x="1262170" y="369726"/>
                </a:lnTo>
                <a:lnTo>
                  <a:pt x="1262170" y="492676"/>
                </a:lnTo>
                <a:lnTo>
                  <a:pt x="1256799" y="494267"/>
                </a:lnTo>
                <a:lnTo>
                  <a:pt x="1252202" y="495220"/>
                </a:lnTo>
                <a:lnTo>
                  <a:pt x="1248108" y="495943"/>
                </a:lnTo>
                <a:lnTo>
                  <a:pt x="1244182" y="496707"/>
                </a:lnTo>
                <a:lnTo>
                  <a:pt x="1240517" y="497199"/>
                </a:lnTo>
                <a:lnTo>
                  <a:pt x="1236692" y="497817"/>
                </a:lnTo>
                <a:lnTo>
                  <a:pt x="1236542" y="497817"/>
                </a:lnTo>
                <a:lnTo>
                  <a:pt x="1231418" y="498487"/>
                </a:lnTo>
                <a:lnTo>
                  <a:pt x="1228957" y="498487"/>
                </a:lnTo>
                <a:lnTo>
                  <a:pt x="1224952" y="498717"/>
                </a:lnTo>
                <a:lnTo>
                  <a:pt x="1281887" y="498717"/>
                </a:lnTo>
                <a:lnTo>
                  <a:pt x="1281887" y="369726"/>
                </a:lnTo>
                <a:close/>
              </a:path>
              <a:path w="1701165" h="518159">
                <a:moveTo>
                  <a:pt x="1351309" y="387255"/>
                </a:moveTo>
                <a:lnTo>
                  <a:pt x="1331624" y="387255"/>
                </a:lnTo>
                <a:lnTo>
                  <a:pt x="1331624" y="471189"/>
                </a:lnTo>
                <a:lnTo>
                  <a:pt x="1334256" y="491426"/>
                </a:lnTo>
                <a:lnTo>
                  <a:pt x="1342146" y="505872"/>
                </a:lnTo>
                <a:lnTo>
                  <a:pt x="1355279" y="514533"/>
                </a:lnTo>
                <a:lnTo>
                  <a:pt x="1373644" y="517418"/>
                </a:lnTo>
                <a:lnTo>
                  <a:pt x="1379071" y="517152"/>
                </a:lnTo>
                <a:lnTo>
                  <a:pt x="1386044" y="516348"/>
                </a:lnTo>
                <a:lnTo>
                  <a:pt x="1394544" y="514998"/>
                </a:lnTo>
                <a:lnTo>
                  <a:pt x="1404554" y="513094"/>
                </a:lnTo>
                <a:lnTo>
                  <a:pt x="1402234" y="499230"/>
                </a:lnTo>
                <a:lnTo>
                  <a:pt x="1365790" y="499230"/>
                </a:lnTo>
                <a:lnTo>
                  <a:pt x="1359927" y="496979"/>
                </a:lnTo>
                <a:lnTo>
                  <a:pt x="1356545" y="491953"/>
                </a:lnTo>
                <a:lnTo>
                  <a:pt x="1353047" y="487315"/>
                </a:lnTo>
                <a:lnTo>
                  <a:pt x="1351309" y="479817"/>
                </a:lnTo>
                <a:lnTo>
                  <a:pt x="1351309" y="387255"/>
                </a:lnTo>
                <a:close/>
              </a:path>
              <a:path w="1701165" h="518159">
                <a:moveTo>
                  <a:pt x="1401517" y="494948"/>
                </a:moveTo>
                <a:lnTo>
                  <a:pt x="1394125" y="496623"/>
                </a:lnTo>
                <a:lnTo>
                  <a:pt x="1380722" y="498906"/>
                </a:lnTo>
                <a:lnTo>
                  <a:pt x="1377246" y="499230"/>
                </a:lnTo>
                <a:lnTo>
                  <a:pt x="1402234" y="499230"/>
                </a:lnTo>
                <a:lnTo>
                  <a:pt x="1401517" y="494948"/>
                </a:lnTo>
                <a:close/>
              </a:path>
              <a:path w="1701165" h="518159">
                <a:moveTo>
                  <a:pt x="1401046" y="369475"/>
                </a:moveTo>
                <a:lnTo>
                  <a:pt x="1308358" y="369475"/>
                </a:lnTo>
                <a:lnTo>
                  <a:pt x="1308358" y="387255"/>
                </a:lnTo>
                <a:lnTo>
                  <a:pt x="1401046" y="387255"/>
                </a:lnTo>
                <a:lnTo>
                  <a:pt x="1401046" y="369475"/>
                </a:lnTo>
                <a:close/>
              </a:path>
              <a:path w="1701165" h="518159">
                <a:moveTo>
                  <a:pt x="1351309" y="331612"/>
                </a:moveTo>
                <a:lnTo>
                  <a:pt x="1331624" y="335727"/>
                </a:lnTo>
                <a:lnTo>
                  <a:pt x="1331624" y="369475"/>
                </a:lnTo>
                <a:lnTo>
                  <a:pt x="1351309" y="369475"/>
                </a:lnTo>
                <a:lnTo>
                  <a:pt x="1351309" y="331612"/>
                </a:lnTo>
                <a:close/>
              </a:path>
              <a:path w="1701165" h="518159">
                <a:moveTo>
                  <a:pt x="1692478" y="386333"/>
                </a:moveTo>
                <a:lnTo>
                  <a:pt x="1647656" y="386333"/>
                </a:lnTo>
                <a:lnTo>
                  <a:pt x="1654965" y="386797"/>
                </a:lnTo>
                <a:lnTo>
                  <a:pt x="1661503" y="388159"/>
                </a:lnTo>
                <a:lnTo>
                  <a:pt x="1682063" y="417254"/>
                </a:lnTo>
                <a:lnTo>
                  <a:pt x="1682063" y="433965"/>
                </a:lnTo>
                <a:lnTo>
                  <a:pt x="1629960" y="433965"/>
                </a:lnTo>
                <a:lnTo>
                  <a:pt x="1622610" y="434698"/>
                </a:lnTo>
                <a:lnTo>
                  <a:pt x="1608736" y="437766"/>
                </a:lnTo>
                <a:lnTo>
                  <a:pt x="1602589" y="440216"/>
                </a:lnTo>
                <a:lnTo>
                  <a:pt x="1597333" y="443756"/>
                </a:lnTo>
                <a:lnTo>
                  <a:pt x="1591993" y="447127"/>
                </a:lnTo>
                <a:lnTo>
                  <a:pt x="1587731" y="451525"/>
                </a:lnTo>
                <a:lnTo>
                  <a:pt x="1584775" y="456897"/>
                </a:lnTo>
                <a:lnTo>
                  <a:pt x="1581543" y="462603"/>
                </a:lnTo>
                <a:lnTo>
                  <a:pt x="1579941" y="469629"/>
                </a:lnTo>
                <a:lnTo>
                  <a:pt x="1579941" y="477723"/>
                </a:lnTo>
                <a:lnTo>
                  <a:pt x="1580718" y="486657"/>
                </a:lnTo>
                <a:lnTo>
                  <a:pt x="1582993" y="494320"/>
                </a:lnTo>
                <a:lnTo>
                  <a:pt x="1583069" y="494577"/>
                </a:lnTo>
                <a:lnTo>
                  <a:pt x="1617276" y="517219"/>
                </a:lnTo>
                <a:lnTo>
                  <a:pt x="1628076" y="517900"/>
                </a:lnTo>
                <a:lnTo>
                  <a:pt x="1633908" y="517900"/>
                </a:lnTo>
                <a:lnTo>
                  <a:pt x="1668577" y="511366"/>
                </a:lnTo>
                <a:lnTo>
                  <a:pt x="1680189" y="508351"/>
                </a:lnTo>
                <a:lnTo>
                  <a:pt x="1680651" y="508351"/>
                </a:lnTo>
                <a:lnTo>
                  <a:pt x="1682063" y="508120"/>
                </a:lnTo>
                <a:lnTo>
                  <a:pt x="1701051" y="508120"/>
                </a:lnTo>
                <a:lnTo>
                  <a:pt x="1701065" y="500162"/>
                </a:lnTo>
                <a:lnTo>
                  <a:pt x="1620882" y="500162"/>
                </a:lnTo>
                <a:lnTo>
                  <a:pt x="1613333" y="498194"/>
                </a:lnTo>
                <a:lnTo>
                  <a:pt x="1602485" y="490571"/>
                </a:lnTo>
                <a:lnTo>
                  <a:pt x="1599815" y="484571"/>
                </a:lnTo>
                <a:lnTo>
                  <a:pt x="1599815" y="467273"/>
                </a:lnTo>
                <a:lnTo>
                  <a:pt x="1637468" y="450865"/>
                </a:lnTo>
                <a:lnTo>
                  <a:pt x="1701079" y="450865"/>
                </a:lnTo>
                <a:lnTo>
                  <a:pt x="1701079" y="408563"/>
                </a:lnTo>
                <a:lnTo>
                  <a:pt x="1699738" y="401066"/>
                </a:lnTo>
                <a:lnTo>
                  <a:pt x="1696995" y="394815"/>
                </a:lnTo>
                <a:lnTo>
                  <a:pt x="1694115" y="388522"/>
                </a:lnTo>
                <a:lnTo>
                  <a:pt x="1692478" y="386333"/>
                </a:lnTo>
                <a:close/>
              </a:path>
              <a:path w="1701165" h="518159">
                <a:moveTo>
                  <a:pt x="1701051" y="508120"/>
                </a:moveTo>
                <a:lnTo>
                  <a:pt x="1682063" y="508120"/>
                </a:lnTo>
                <a:lnTo>
                  <a:pt x="1682063" y="516392"/>
                </a:lnTo>
                <a:lnTo>
                  <a:pt x="1701037" y="516392"/>
                </a:lnTo>
                <a:lnTo>
                  <a:pt x="1701051" y="508120"/>
                </a:lnTo>
                <a:close/>
              </a:path>
              <a:path w="1701165" h="518159">
                <a:moveTo>
                  <a:pt x="1701079" y="450865"/>
                </a:moveTo>
                <a:lnTo>
                  <a:pt x="1682063" y="450865"/>
                </a:lnTo>
                <a:lnTo>
                  <a:pt x="1682063" y="491262"/>
                </a:lnTo>
                <a:lnTo>
                  <a:pt x="1659080" y="496707"/>
                </a:lnTo>
                <a:lnTo>
                  <a:pt x="1652588" y="497890"/>
                </a:lnTo>
                <a:lnTo>
                  <a:pt x="1646347" y="498791"/>
                </a:lnTo>
                <a:lnTo>
                  <a:pt x="1640201" y="499743"/>
                </a:lnTo>
                <a:lnTo>
                  <a:pt x="1634955" y="500162"/>
                </a:lnTo>
                <a:lnTo>
                  <a:pt x="1701065" y="500162"/>
                </a:lnTo>
                <a:lnTo>
                  <a:pt x="1701079" y="450865"/>
                </a:lnTo>
                <a:close/>
              </a:path>
              <a:path w="1701165" h="518159">
                <a:moveTo>
                  <a:pt x="1655523" y="368182"/>
                </a:moveTo>
                <a:lnTo>
                  <a:pt x="1642818" y="368182"/>
                </a:lnTo>
                <a:lnTo>
                  <a:pt x="1629396" y="368903"/>
                </a:lnTo>
                <a:lnTo>
                  <a:pt x="1609678" y="371224"/>
                </a:lnTo>
                <a:lnTo>
                  <a:pt x="1585752" y="376061"/>
                </a:lnTo>
                <a:lnTo>
                  <a:pt x="1589679" y="393988"/>
                </a:lnTo>
                <a:lnTo>
                  <a:pt x="1594998" y="392646"/>
                </a:lnTo>
                <a:lnTo>
                  <a:pt x="1608668" y="389772"/>
                </a:lnTo>
                <a:lnTo>
                  <a:pt x="1627253" y="387092"/>
                </a:lnTo>
                <a:lnTo>
                  <a:pt x="1647656" y="386333"/>
                </a:lnTo>
                <a:lnTo>
                  <a:pt x="1692478" y="386333"/>
                </a:lnTo>
                <a:lnTo>
                  <a:pt x="1690346" y="383485"/>
                </a:lnTo>
                <a:lnTo>
                  <a:pt x="1685393" y="379538"/>
                </a:lnTo>
                <a:lnTo>
                  <a:pt x="1680681" y="375527"/>
                </a:lnTo>
                <a:lnTo>
                  <a:pt x="1675069" y="372627"/>
                </a:lnTo>
                <a:lnTo>
                  <a:pt x="1668577" y="370763"/>
                </a:lnTo>
                <a:lnTo>
                  <a:pt x="1662148" y="369035"/>
                </a:lnTo>
                <a:lnTo>
                  <a:pt x="1655523" y="368182"/>
                </a:lnTo>
                <a:close/>
              </a:path>
              <a:path w="1701165" h="518159">
                <a:moveTo>
                  <a:pt x="1038669" y="331560"/>
                </a:moveTo>
                <a:lnTo>
                  <a:pt x="1019277" y="335570"/>
                </a:lnTo>
                <a:lnTo>
                  <a:pt x="1019277" y="515879"/>
                </a:lnTo>
                <a:lnTo>
                  <a:pt x="1038669" y="515879"/>
                </a:lnTo>
                <a:lnTo>
                  <a:pt x="1038669" y="441096"/>
                </a:lnTo>
                <a:lnTo>
                  <a:pt x="1088585" y="441096"/>
                </a:lnTo>
                <a:lnTo>
                  <a:pt x="1082103" y="431494"/>
                </a:lnTo>
                <a:lnTo>
                  <a:pt x="1090866" y="421987"/>
                </a:lnTo>
                <a:lnTo>
                  <a:pt x="1038669" y="421987"/>
                </a:lnTo>
                <a:lnTo>
                  <a:pt x="1038669" y="331560"/>
                </a:lnTo>
                <a:close/>
              </a:path>
              <a:path w="1701165" h="518159">
                <a:moveTo>
                  <a:pt x="1088585" y="441096"/>
                </a:moveTo>
                <a:lnTo>
                  <a:pt x="1064972" y="441096"/>
                </a:lnTo>
                <a:lnTo>
                  <a:pt x="1115620" y="515879"/>
                </a:lnTo>
                <a:lnTo>
                  <a:pt x="1139075" y="515879"/>
                </a:lnTo>
                <a:lnTo>
                  <a:pt x="1088585" y="441096"/>
                </a:lnTo>
                <a:close/>
              </a:path>
              <a:path w="1701165" h="518159">
                <a:moveTo>
                  <a:pt x="1139075" y="369685"/>
                </a:moveTo>
                <a:lnTo>
                  <a:pt x="1113076" y="369685"/>
                </a:lnTo>
                <a:lnTo>
                  <a:pt x="1064972" y="421987"/>
                </a:lnTo>
                <a:lnTo>
                  <a:pt x="1090866" y="421987"/>
                </a:lnTo>
                <a:lnTo>
                  <a:pt x="1139075" y="369685"/>
                </a:lnTo>
                <a:close/>
              </a:path>
              <a:path w="1701165" h="518159">
                <a:moveTo>
                  <a:pt x="1456280" y="369726"/>
                </a:moveTo>
                <a:lnTo>
                  <a:pt x="1432071" y="369726"/>
                </a:lnTo>
                <a:lnTo>
                  <a:pt x="1472028" y="442499"/>
                </a:lnTo>
                <a:lnTo>
                  <a:pt x="1431045" y="515879"/>
                </a:lnTo>
                <a:lnTo>
                  <a:pt x="1454405" y="515879"/>
                </a:lnTo>
                <a:lnTo>
                  <a:pt x="1487598" y="450583"/>
                </a:lnTo>
                <a:lnTo>
                  <a:pt x="1517010" y="450583"/>
                </a:lnTo>
                <a:lnTo>
                  <a:pt x="1512498" y="442499"/>
                </a:lnTo>
                <a:lnTo>
                  <a:pt x="1518532" y="431515"/>
                </a:lnTo>
                <a:lnTo>
                  <a:pt x="1487671" y="431515"/>
                </a:lnTo>
                <a:lnTo>
                  <a:pt x="1456280" y="369726"/>
                </a:lnTo>
                <a:close/>
              </a:path>
              <a:path w="1701165" h="518159">
                <a:moveTo>
                  <a:pt x="1517010" y="450583"/>
                </a:moveTo>
                <a:lnTo>
                  <a:pt x="1496928" y="450583"/>
                </a:lnTo>
                <a:lnTo>
                  <a:pt x="1530110" y="515879"/>
                </a:lnTo>
                <a:lnTo>
                  <a:pt x="1553460" y="515879"/>
                </a:lnTo>
                <a:lnTo>
                  <a:pt x="1517010" y="450583"/>
                </a:lnTo>
                <a:close/>
              </a:path>
              <a:path w="1701165" h="518159">
                <a:moveTo>
                  <a:pt x="1552476" y="369726"/>
                </a:moveTo>
                <a:lnTo>
                  <a:pt x="1528225" y="369726"/>
                </a:lnTo>
                <a:lnTo>
                  <a:pt x="1496844" y="431515"/>
                </a:lnTo>
                <a:lnTo>
                  <a:pt x="1518532" y="431515"/>
                </a:lnTo>
                <a:lnTo>
                  <a:pt x="1552476" y="369726"/>
                </a:lnTo>
                <a:close/>
              </a:path>
            </a:pathLst>
          </a:custGeom>
          <a:solidFill>
            <a:srgbClr val="49124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3">
            <a:extLst>
              <a:ext uri="{FF2B5EF4-FFF2-40B4-BE49-F238E27FC236}">
                <a16:creationId xmlns:a16="http://schemas.microsoft.com/office/drawing/2014/main" id="{F466A2B0-3E5B-615E-6660-1B7B705F63C5}"/>
              </a:ext>
            </a:extLst>
          </p:cNvPr>
          <p:cNvGrpSpPr/>
          <p:nvPr/>
        </p:nvGrpSpPr>
        <p:grpSpPr>
          <a:xfrm>
            <a:off x="18631307" y="9207912"/>
            <a:ext cx="681990" cy="778510"/>
            <a:chOff x="18631307" y="9207912"/>
            <a:chExt cx="681990" cy="778510"/>
          </a:xfrm>
        </p:grpSpPr>
        <p:sp>
          <p:nvSpPr>
            <p:cNvPr id="8" name="object 4">
              <a:extLst>
                <a:ext uri="{FF2B5EF4-FFF2-40B4-BE49-F238E27FC236}">
                  <a16:creationId xmlns:a16="http://schemas.microsoft.com/office/drawing/2014/main" id="{B20A72DC-50B0-95A2-17FD-E21010E4C4FA}"/>
                </a:ext>
              </a:extLst>
            </p:cNvPr>
            <p:cNvSpPr/>
            <p:nvPr/>
          </p:nvSpPr>
          <p:spPr>
            <a:xfrm>
              <a:off x="18631307" y="9556923"/>
              <a:ext cx="681990" cy="246379"/>
            </a:xfrm>
            <a:custGeom>
              <a:avLst/>
              <a:gdLst/>
              <a:ahLst/>
              <a:cxnLst/>
              <a:rect l="l" t="t" r="r" b="b"/>
              <a:pathLst>
                <a:path w="681990" h="246379">
                  <a:moveTo>
                    <a:pt x="681811" y="0"/>
                  </a:moveTo>
                  <a:lnTo>
                    <a:pt x="0" y="0"/>
                  </a:lnTo>
                  <a:lnTo>
                    <a:pt x="0" y="245961"/>
                  </a:lnTo>
                  <a:lnTo>
                    <a:pt x="681811" y="245961"/>
                  </a:lnTo>
                  <a:lnTo>
                    <a:pt x="681811" y="0"/>
                  </a:lnTo>
                  <a:close/>
                </a:path>
              </a:pathLst>
            </a:custGeom>
            <a:solidFill>
              <a:srgbClr val="B400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5">
              <a:extLst>
                <a:ext uri="{FF2B5EF4-FFF2-40B4-BE49-F238E27FC236}">
                  <a16:creationId xmlns:a16="http://schemas.microsoft.com/office/drawing/2014/main" id="{1576A69A-CFD1-0FA8-BE2E-235E682C8057}"/>
                </a:ext>
              </a:extLst>
            </p:cNvPr>
            <p:cNvSpPr/>
            <p:nvPr/>
          </p:nvSpPr>
          <p:spPr>
            <a:xfrm>
              <a:off x="18631307" y="9207912"/>
              <a:ext cx="681990" cy="778510"/>
            </a:xfrm>
            <a:custGeom>
              <a:avLst/>
              <a:gdLst/>
              <a:ahLst/>
              <a:cxnLst/>
              <a:rect l="l" t="t" r="r" b="b"/>
              <a:pathLst>
                <a:path w="681990" h="778509">
                  <a:moveTo>
                    <a:pt x="681811" y="0"/>
                  </a:moveTo>
                  <a:lnTo>
                    <a:pt x="0" y="477168"/>
                  </a:lnTo>
                  <a:lnTo>
                    <a:pt x="0" y="778374"/>
                  </a:lnTo>
                  <a:lnTo>
                    <a:pt x="681811" y="301195"/>
                  </a:lnTo>
                  <a:lnTo>
                    <a:pt x="681811" y="0"/>
                  </a:lnTo>
                  <a:close/>
                </a:path>
              </a:pathLst>
            </a:custGeom>
            <a:solidFill>
              <a:srgbClr val="82C3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6">
              <a:extLst>
                <a:ext uri="{FF2B5EF4-FFF2-40B4-BE49-F238E27FC236}">
                  <a16:creationId xmlns:a16="http://schemas.microsoft.com/office/drawing/2014/main" id="{3B986577-A707-735D-76BC-A8B3C2FF1B4A}"/>
                </a:ext>
              </a:extLst>
            </p:cNvPr>
            <p:cNvSpPr/>
            <p:nvPr/>
          </p:nvSpPr>
          <p:spPr>
            <a:xfrm>
              <a:off x="18631312" y="9556920"/>
              <a:ext cx="614045" cy="246379"/>
            </a:xfrm>
            <a:custGeom>
              <a:avLst/>
              <a:gdLst/>
              <a:ahLst/>
              <a:cxnLst/>
              <a:rect l="l" t="t" r="r" b="b"/>
              <a:pathLst>
                <a:path w="614044" h="246379">
                  <a:moveTo>
                    <a:pt x="613468" y="0"/>
                  </a:moveTo>
                  <a:lnTo>
                    <a:pt x="183125" y="0"/>
                  </a:lnTo>
                  <a:lnTo>
                    <a:pt x="0" y="128163"/>
                  </a:lnTo>
                  <a:lnTo>
                    <a:pt x="0" y="245971"/>
                  </a:lnTo>
                  <a:lnTo>
                    <a:pt x="262065" y="245971"/>
                  </a:lnTo>
                  <a:lnTo>
                    <a:pt x="613468" y="0"/>
                  </a:lnTo>
                  <a:close/>
                </a:path>
              </a:pathLst>
            </a:custGeom>
            <a:solidFill>
              <a:srgbClr val="4912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7">
              <a:extLst>
                <a:ext uri="{FF2B5EF4-FFF2-40B4-BE49-F238E27FC236}">
                  <a16:creationId xmlns:a16="http://schemas.microsoft.com/office/drawing/2014/main" id="{4762962B-DB21-2265-8FE7-ED1FF778E8D8}"/>
                </a:ext>
              </a:extLst>
            </p:cNvPr>
            <p:cNvPicPr/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769880" y="9586729"/>
              <a:ext cx="149817" cy="186360"/>
            </a:xfrm>
            <a:prstGeom prst="rect">
              <a:avLst/>
            </a:prstGeom>
          </p:spPr>
        </p:pic>
      </p:grpSp>
      <p:pic>
        <p:nvPicPr>
          <p:cNvPr id="12" name="object 8">
            <a:extLst>
              <a:ext uri="{FF2B5EF4-FFF2-40B4-BE49-F238E27FC236}">
                <a16:creationId xmlns:a16="http://schemas.microsoft.com/office/drawing/2014/main" id="{2AE9DE52-83B3-0840-5894-1B2EF327D221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11275"/>
            <a:ext cx="10465910" cy="955772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A0A56EF9-736B-D2A8-8592-B4E36AF46C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97"/>
            <a:ext cx="20104100" cy="1130855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804029" y="10467085"/>
            <a:ext cx="868680" cy="2139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200" dirty="0">
                <a:solidFill>
                  <a:srgbClr val="49124C"/>
                </a:solidFill>
                <a:latin typeface="NewJuneRegular"/>
                <a:cs typeface="NewJuneRegular"/>
              </a:rPr>
              <a:t>Fuente:</a:t>
            </a:r>
            <a:r>
              <a:rPr sz="1200" spc="114" dirty="0">
                <a:solidFill>
                  <a:srgbClr val="49124C"/>
                </a:solidFill>
                <a:latin typeface="NewJuneRegular"/>
                <a:cs typeface="NewJuneRegular"/>
              </a:rPr>
              <a:t> </a:t>
            </a:r>
            <a:r>
              <a:rPr sz="1200" spc="-25" dirty="0">
                <a:solidFill>
                  <a:srgbClr val="49124C"/>
                </a:solidFill>
                <a:latin typeface="NewJuneRegular"/>
                <a:cs typeface="NewJuneRegular"/>
              </a:rPr>
              <a:t>INE</a:t>
            </a:r>
            <a:endParaRPr sz="1200">
              <a:latin typeface="NewJuneRegular"/>
              <a:cs typeface="NewJuneRegular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609287" y="3789298"/>
            <a:ext cx="5812790" cy="46247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63525" marR="813435" indent="-251460">
              <a:lnSpc>
                <a:spcPct val="101499"/>
              </a:lnSpc>
              <a:spcBef>
                <a:spcPts val="90"/>
              </a:spcBef>
              <a:buChar char="•"/>
              <a:tabLst>
                <a:tab pos="263525" algn="l"/>
              </a:tabLst>
            </a:pP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En</a:t>
            </a:r>
            <a:r>
              <a:rPr sz="1950" spc="4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el</a:t>
            </a:r>
            <a:r>
              <a:rPr sz="1950" spc="4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tercer</a:t>
            </a:r>
            <a:r>
              <a:rPr sz="1950" spc="4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trimestre</a:t>
            </a:r>
            <a:r>
              <a:rPr sz="1950" spc="4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de</a:t>
            </a:r>
            <a:r>
              <a:rPr sz="1950" spc="4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2024,</a:t>
            </a:r>
            <a:r>
              <a:rPr sz="1950" spc="4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el</a:t>
            </a:r>
            <a:r>
              <a:rPr sz="1950" spc="4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PIB</a:t>
            </a:r>
            <a:r>
              <a:rPr sz="1950" spc="4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spc="-25" dirty="0">
                <a:solidFill>
                  <a:srgbClr val="49124C"/>
                </a:solidFill>
                <a:latin typeface="NewJuneSemibold"/>
                <a:cs typeface="NewJuneSemibold"/>
              </a:rPr>
              <a:t>de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España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creció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un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0,8%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inter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spc="-10" dirty="0">
                <a:solidFill>
                  <a:srgbClr val="49124C"/>
                </a:solidFill>
                <a:latin typeface="NewJuneSemibold"/>
                <a:cs typeface="NewJuneSemibold"/>
              </a:rPr>
              <a:t>trimestral,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alcanzando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una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tasa</a:t>
            </a:r>
            <a:r>
              <a:rPr sz="1950" spc="6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de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spc="-10" dirty="0">
                <a:solidFill>
                  <a:srgbClr val="49124C"/>
                </a:solidFill>
                <a:latin typeface="NewJuneSemibold"/>
                <a:cs typeface="NewJuneSemibold"/>
              </a:rPr>
              <a:t>crecimiento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interanual</a:t>
            </a:r>
            <a:r>
              <a:rPr sz="1950" spc="6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del</a:t>
            </a:r>
            <a:r>
              <a:rPr sz="1950" spc="7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spc="-10" dirty="0">
                <a:solidFill>
                  <a:srgbClr val="49124C"/>
                </a:solidFill>
                <a:latin typeface="NewJuneSemibold"/>
                <a:cs typeface="NewJuneSemibold"/>
              </a:rPr>
              <a:t>3,4%.</a:t>
            </a:r>
            <a:endParaRPr sz="1950">
              <a:latin typeface="NewJuneSemibold"/>
              <a:cs typeface="NewJuneSemibold"/>
            </a:endParaRPr>
          </a:p>
          <a:p>
            <a:pPr marL="263525" marR="32384" indent="-251460">
              <a:lnSpc>
                <a:spcPct val="101499"/>
              </a:lnSpc>
              <a:spcBef>
                <a:spcPts val="1485"/>
              </a:spcBef>
              <a:buChar char="•"/>
              <a:tabLst>
                <a:tab pos="263525" algn="l"/>
              </a:tabLst>
            </a:pP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La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demanda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interna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ha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sido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el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principal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spc="-10" dirty="0">
                <a:solidFill>
                  <a:srgbClr val="49124C"/>
                </a:solidFill>
                <a:latin typeface="NewJuneSemibold"/>
                <a:cs typeface="NewJuneSemibold"/>
              </a:rPr>
              <a:t>motor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del</a:t>
            </a:r>
            <a:r>
              <a:rPr sz="1950" spc="6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crecimiento,</a:t>
            </a:r>
            <a:r>
              <a:rPr sz="1950" spc="6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contribuyendo</a:t>
            </a:r>
            <a:r>
              <a:rPr sz="1950" spc="6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con</a:t>
            </a:r>
            <a:r>
              <a:rPr sz="1950" spc="6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0,9</a:t>
            </a:r>
            <a:r>
              <a:rPr sz="1950" spc="6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spc="-10" dirty="0">
                <a:solidFill>
                  <a:srgbClr val="49124C"/>
                </a:solidFill>
                <a:latin typeface="NewJuneSemibold"/>
                <a:cs typeface="NewJuneSemibold"/>
              </a:rPr>
              <a:t>puntos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porcentuales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al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avance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del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PIB,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mientras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spc="-25" dirty="0">
                <a:solidFill>
                  <a:srgbClr val="49124C"/>
                </a:solidFill>
                <a:latin typeface="NewJuneSemibold"/>
                <a:cs typeface="NewJuneSemibold"/>
              </a:rPr>
              <a:t>que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la</a:t>
            </a:r>
            <a:r>
              <a:rPr sz="1950" spc="4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demanda</a:t>
            </a:r>
            <a:r>
              <a:rPr sz="1950" spc="4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externa</a:t>
            </a:r>
            <a:r>
              <a:rPr sz="1950" spc="4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aportó</a:t>
            </a:r>
            <a:r>
              <a:rPr sz="1950" spc="4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-0,1</a:t>
            </a:r>
            <a:r>
              <a:rPr sz="1950" spc="4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spc="-10" dirty="0">
                <a:solidFill>
                  <a:srgbClr val="49124C"/>
                </a:solidFill>
                <a:latin typeface="NewJuneSemibold"/>
                <a:cs typeface="NewJuneSemibold"/>
              </a:rPr>
              <a:t>puntos.</a:t>
            </a:r>
            <a:endParaRPr sz="1950">
              <a:latin typeface="NewJuneSemibold"/>
              <a:cs typeface="NewJuneSemibold"/>
            </a:endParaRPr>
          </a:p>
          <a:p>
            <a:pPr marL="263525" marR="360680" indent="-251460">
              <a:lnSpc>
                <a:spcPct val="101499"/>
              </a:lnSpc>
              <a:spcBef>
                <a:spcPts val="1485"/>
              </a:spcBef>
              <a:buChar char="•"/>
              <a:tabLst>
                <a:tab pos="263525" algn="l"/>
              </a:tabLst>
            </a:pP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El</a:t>
            </a:r>
            <a:r>
              <a:rPr sz="1950" spc="4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Banco</a:t>
            </a:r>
            <a:r>
              <a:rPr sz="1950" spc="4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de</a:t>
            </a:r>
            <a:r>
              <a:rPr sz="1950" spc="4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España</a:t>
            </a:r>
            <a:r>
              <a:rPr sz="1950" spc="4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revisó</a:t>
            </a:r>
            <a:r>
              <a:rPr sz="1950" spc="4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al</a:t>
            </a:r>
            <a:r>
              <a:rPr sz="1950" spc="4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alza</a:t>
            </a:r>
            <a:r>
              <a:rPr sz="1950" spc="4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spc="-25" dirty="0">
                <a:solidFill>
                  <a:srgbClr val="49124C"/>
                </a:solidFill>
                <a:latin typeface="NewJuneSemibold"/>
                <a:cs typeface="NewJuneSemibold"/>
              </a:rPr>
              <a:t>sus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previsiones</a:t>
            </a:r>
            <a:r>
              <a:rPr sz="1950" spc="6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de</a:t>
            </a:r>
            <a:r>
              <a:rPr sz="1950" spc="6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crecimiento</a:t>
            </a:r>
            <a:r>
              <a:rPr sz="1950" spc="6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del</a:t>
            </a:r>
            <a:r>
              <a:rPr sz="1950" spc="6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PIB</a:t>
            </a:r>
            <a:r>
              <a:rPr sz="1950" spc="6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spc="-20" dirty="0">
                <a:solidFill>
                  <a:srgbClr val="49124C"/>
                </a:solidFill>
                <a:latin typeface="NewJuneSemibold"/>
                <a:cs typeface="NewJuneSemibold"/>
              </a:rPr>
              <a:t>para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2024,</a:t>
            </a:r>
            <a:r>
              <a:rPr sz="1950" spc="6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situándolo</a:t>
            </a:r>
            <a:r>
              <a:rPr sz="1950" spc="6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en</a:t>
            </a:r>
            <a:r>
              <a:rPr sz="1950" spc="6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un</a:t>
            </a:r>
            <a:r>
              <a:rPr sz="1950" spc="6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2,8%,</a:t>
            </a:r>
            <a:r>
              <a:rPr sz="1950" spc="6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impulsado</a:t>
            </a:r>
            <a:r>
              <a:rPr sz="1950" spc="6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spc="-25" dirty="0">
                <a:solidFill>
                  <a:srgbClr val="49124C"/>
                </a:solidFill>
                <a:latin typeface="NewJuneSemibold"/>
                <a:cs typeface="NewJuneSemibold"/>
              </a:rPr>
              <a:t>por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la</a:t>
            </a:r>
            <a:r>
              <a:rPr sz="1950" spc="6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recuperación</a:t>
            </a:r>
            <a:r>
              <a:rPr sz="1950" spc="6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del</a:t>
            </a:r>
            <a:r>
              <a:rPr sz="1950" spc="6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consumo</a:t>
            </a:r>
            <a:r>
              <a:rPr sz="1950" spc="6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privado,</a:t>
            </a:r>
            <a:r>
              <a:rPr sz="1950" spc="6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spc="-25" dirty="0">
                <a:solidFill>
                  <a:srgbClr val="49124C"/>
                </a:solidFill>
                <a:latin typeface="NewJuneSemibold"/>
                <a:cs typeface="NewJuneSemibold"/>
              </a:rPr>
              <a:t>el</a:t>
            </a:r>
            <a:endParaRPr sz="1950">
              <a:latin typeface="NewJuneSemibold"/>
              <a:cs typeface="NewJuneSemibold"/>
            </a:endParaRPr>
          </a:p>
          <a:p>
            <a:pPr marL="263525" marR="5080">
              <a:lnSpc>
                <a:spcPct val="101499"/>
              </a:lnSpc>
            </a:pP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dinamismo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del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mercado</a:t>
            </a:r>
            <a:r>
              <a:rPr sz="1950" spc="6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laboral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y</a:t>
            </a:r>
            <a:r>
              <a:rPr sz="1950" spc="6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la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mejora</a:t>
            </a:r>
            <a:r>
              <a:rPr sz="1950" spc="6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spc="-25" dirty="0">
                <a:solidFill>
                  <a:srgbClr val="49124C"/>
                </a:solidFill>
                <a:latin typeface="NewJuneSemibold"/>
                <a:cs typeface="NewJuneSemibold"/>
              </a:rPr>
              <a:t>del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entorno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spc="-10" dirty="0">
                <a:solidFill>
                  <a:srgbClr val="49124C"/>
                </a:solidFill>
                <a:latin typeface="NewJuneSemibold"/>
                <a:cs typeface="NewJuneSemibold"/>
              </a:rPr>
              <a:t>internacional.</a:t>
            </a:r>
            <a:endParaRPr sz="1950">
              <a:latin typeface="NewJuneSemibold"/>
              <a:cs typeface="NewJuneSemibold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40880" y="2901646"/>
            <a:ext cx="10245694" cy="6995748"/>
          </a:xfrm>
          <a:prstGeom prst="rect">
            <a:avLst/>
          </a:prstGeom>
        </p:spPr>
      </p:pic>
      <p:sp>
        <p:nvSpPr>
          <p:cNvPr id="6" name="object 10">
            <a:extLst>
              <a:ext uri="{FF2B5EF4-FFF2-40B4-BE49-F238E27FC236}">
                <a16:creationId xmlns:a16="http://schemas.microsoft.com/office/drawing/2014/main" id="{6856C371-61A2-B61C-EC21-5F3593A8CB81}"/>
              </a:ext>
            </a:extLst>
          </p:cNvPr>
          <p:cNvSpPr txBox="1"/>
          <p:nvPr/>
        </p:nvSpPr>
        <p:spPr>
          <a:xfrm>
            <a:off x="804029" y="1855716"/>
            <a:ext cx="3665220" cy="7797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950" spc="-10" dirty="0">
                <a:solidFill>
                  <a:srgbClr val="49124C"/>
                </a:solidFill>
                <a:latin typeface="NewJuneBold"/>
                <a:cs typeface="NewJuneBold"/>
              </a:rPr>
              <a:t>Crecimiento</a:t>
            </a:r>
            <a:endParaRPr sz="4950" dirty="0">
              <a:latin typeface="NewJuneBold"/>
              <a:cs typeface="NewJuneBold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EBCDB4FE-5778-A262-7241-6B5AA565A5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97"/>
            <a:ext cx="20104100" cy="1130855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804029" y="10467085"/>
            <a:ext cx="868680" cy="2139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200" dirty="0">
                <a:solidFill>
                  <a:srgbClr val="49124C"/>
                </a:solidFill>
                <a:latin typeface="NewJuneRegular"/>
                <a:cs typeface="NewJuneRegular"/>
              </a:rPr>
              <a:t>Fuente:</a:t>
            </a:r>
            <a:r>
              <a:rPr sz="1200" spc="114" dirty="0">
                <a:solidFill>
                  <a:srgbClr val="49124C"/>
                </a:solidFill>
                <a:latin typeface="NewJuneRegular"/>
                <a:cs typeface="NewJuneRegular"/>
              </a:rPr>
              <a:t> </a:t>
            </a:r>
            <a:r>
              <a:rPr sz="1200" spc="-25" dirty="0">
                <a:solidFill>
                  <a:srgbClr val="49124C"/>
                </a:solidFill>
                <a:latin typeface="NewJuneRegular"/>
                <a:cs typeface="NewJuneRegular"/>
              </a:rPr>
              <a:t>INE</a:t>
            </a:r>
            <a:endParaRPr sz="1200">
              <a:latin typeface="NewJuneRegular"/>
              <a:cs typeface="NewJuneRegular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925952" y="8026075"/>
            <a:ext cx="13458190" cy="19856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3525" marR="5080" indent="-251460">
              <a:lnSpc>
                <a:spcPct val="101800"/>
              </a:lnSpc>
              <a:spcBef>
                <a:spcPts val="95"/>
              </a:spcBef>
              <a:buChar char="•"/>
              <a:tabLst>
                <a:tab pos="263525" algn="l"/>
              </a:tabLst>
            </a:pPr>
            <a:r>
              <a:rPr sz="1700" dirty="0">
                <a:solidFill>
                  <a:srgbClr val="49124C"/>
                </a:solidFill>
                <a:latin typeface="NewJuneSemibold"/>
                <a:cs typeface="NewJuneSemibold"/>
              </a:rPr>
              <a:t>El</a:t>
            </a:r>
            <a:r>
              <a:rPr sz="1700" spc="4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700" dirty="0">
                <a:solidFill>
                  <a:srgbClr val="49124C"/>
                </a:solidFill>
                <a:latin typeface="NewJuneSemibold"/>
                <a:cs typeface="NewJuneSemibold"/>
              </a:rPr>
              <a:t>comportamiento</a:t>
            </a:r>
            <a:r>
              <a:rPr sz="170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700" dirty="0">
                <a:solidFill>
                  <a:srgbClr val="49124C"/>
                </a:solidFill>
                <a:latin typeface="NewJuneSemibold"/>
                <a:cs typeface="NewJuneSemibold"/>
              </a:rPr>
              <a:t>de</a:t>
            </a:r>
            <a:r>
              <a:rPr sz="170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700" dirty="0">
                <a:solidFill>
                  <a:srgbClr val="49124C"/>
                </a:solidFill>
                <a:latin typeface="NewJuneSemibold"/>
                <a:cs typeface="NewJuneSemibold"/>
              </a:rPr>
              <a:t>los</a:t>
            </a:r>
            <a:r>
              <a:rPr sz="1700" spc="4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700" dirty="0">
                <a:solidFill>
                  <a:srgbClr val="49124C"/>
                </a:solidFill>
                <a:latin typeface="NewJuneSemibold"/>
                <a:cs typeface="NewJuneSemibold"/>
              </a:rPr>
              <a:t>sectores</a:t>
            </a:r>
            <a:r>
              <a:rPr sz="170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700" dirty="0">
                <a:solidFill>
                  <a:srgbClr val="49124C"/>
                </a:solidFill>
                <a:latin typeface="NewJuneSemibold"/>
                <a:cs typeface="NewJuneSemibold"/>
              </a:rPr>
              <a:t>es</a:t>
            </a:r>
            <a:r>
              <a:rPr sz="170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700" dirty="0">
                <a:solidFill>
                  <a:srgbClr val="49124C"/>
                </a:solidFill>
                <a:latin typeface="NewJuneSemibold"/>
                <a:cs typeface="NewJuneSemibold"/>
              </a:rPr>
              <a:t>positivo</a:t>
            </a:r>
            <a:r>
              <a:rPr sz="1700" spc="4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700" dirty="0">
                <a:solidFill>
                  <a:srgbClr val="49124C"/>
                </a:solidFill>
                <a:latin typeface="NewJuneSemibold"/>
                <a:cs typeface="NewJuneSemibold"/>
              </a:rPr>
              <a:t>con</a:t>
            </a:r>
            <a:r>
              <a:rPr sz="170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700" dirty="0">
                <a:solidFill>
                  <a:srgbClr val="49124C"/>
                </a:solidFill>
                <a:latin typeface="NewJuneSemibold"/>
                <a:cs typeface="NewJuneSemibold"/>
              </a:rPr>
              <a:t>notables</a:t>
            </a:r>
            <a:r>
              <a:rPr sz="170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700" dirty="0">
                <a:solidFill>
                  <a:srgbClr val="49124C"/>
                </a:solidFill>
                <a:latin typeface="NewJuneSemibold"/>
                <a:cs typeface="NewJuneSemibold"/>
              </a:rPr>
              <a:t>crecimientos</a:t>
            </a:r>
            <a:r>
              <a:rPr sz="1700" spc="4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700" dirty="0">
                <a:solidFill>
                  <a:srgbClr val="49124C"/>
                </a:solidFill>
                <a:latin typeface="NewJuneSemibold"/>
                <a:cs typeface="NewJuneSemibold"/>
              </a:rPr>
              <a:t>de</a:t>
            </a:r>
            <a:r>
              <a:rPr sz="170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700" dirty="0">
                <a:solidFill>
                  <a:srgbClr val="49124C"/>
                </a:solidFill>
                <a:latin typeface="NewJuneSemibold"/>
                <a:cs typeface="NewJuneSemibold"/>
              </a:rPr>
              <a:t>industria</a:t>
            </a:r>
            <a:r>
              <a:rPr sz="170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700" dirty="0">
                <a:solidFill>
                  <a:srgbClr val="49124C"/>
                </a:solidFill>
                <a:latin typeface="NewJuneSemibold"/>
                <a:cs typeface="NewJuneSemibold"/>
              </a:rPr>
              <a:t>y</a:t>
            </a:r>
            <a:r>
              <a:rPr sz="1700" spc="4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700" dirty="0">
                <a:solidFill>
                  <a:srgbClr val="49124C"/>
                </a:solidFill>
                <a:latin typeface="NewJuneSemibold"/>
                <a:cs typeface="NewJuneSemibold"/>
              </a:rPr>
              <a:t>servicios.</a:t>
            </a:r>
            <a:r>
              <a:rPr sz="170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700" dirty="0">
                <a:solidFill>
                  <a:srgbClr val="49124C"/>
                </a:solidFill>
                <a:latin typeface="NewJuneSemibold"/>
                <a:cs typeface="NewJuneSemibold"/>
              </a:rPr>
              <a:t>El</a:t>
            </a:r>
            <a:r>
              <a:rPr sz="170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700" dirty="0">
                <a:solidFill>
                  <a:srgbClr val="49124C"/>
                </a:solidFill>
                <a:latin typeface="NewJuneSemibold"/>
                <a:cs typeface="NewJuneSemibold"/>
              </a:rPr>
              <a:t>sector</a:t>
            </a:r>
            <a:r>
              <a:rPr sz="1700" spc="4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700" dirty="0">
                <a:solidFill>
                  <a:srgbClr val="49124C"/>
                </a:solidFill>
                <a:latin typeface="NewJuneSemibold"/>
                <a:cs typeface="NewJuneSemibold"/>
              </a:rPr>
              <a:t>de</a:t>
            </a:r>
            <a:r>
              <a:rPr sz="170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700" dirty="0">
                <a:solidFill>
                  <a:srgbClr val="49124C"/>
                </a:solidFill>
                <a:latin typeface="NewJuneSemibold"/>
                <a:cs typeface="NewJuneSemibold"/>
              </a:rPr>
              <a:t>la</a:t>
            </a:r>
            <a:r>
              <a:rPr sz="170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700" spc="-10" dirty="0">
                <a:solidFill>
                  <a:srgbClr val="49124C"/>
                </a:solidFill>
                <a:latin typeface="NewJuneSemibold"/>
                <a:cs typeface="NewJuneSemibold"/>
              </a:rPr>
              <a:t>construcción </a:t>
            </a:r>
            <a:r>
              <a:rPr sz="1700" dirty="0">
                <a:solidFill>
                  <a:srgbClr val="49124C"/>
                </a:solidFill>
                <a:latin typeface="NewJuneSemibold"/>
                <a:cs typeface="NewJuneSemibold"/>
              </a:rPr>
              <a:t>en</a:t>
            </a:r>
            <a:r>
              <a:rPr sz="1700" spc="3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700" dirty="0">
                <a:solidFill>
                  <a:srgbClr val="49124C"/>
                </a:solidFill>
                <a:latin typeface="NewJuneSemibold"/>
                <a:cs typeface="NewJuneSemibold"/>
              </a:rPr>
              <a:t>fase</a:t>
            </a:r>
            <a:r>
              <a:rPr sz="1700" spc="3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700" dirty="0">
                <a:solidFill>
                  <a:srgbClr val="49124C"/>
                </a:solidFill>
                <a:latin typeface="NewJuneSemibold"/>
                <a:cs typeface="NewJuneSemibold"/>
              </a:rPr>
              <a:t>de</a:t>
            </a:r>
            <a:r>
              <a:rPr sz="1700" spc="3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700" spc="-10" dirty="0">
                <a:solidFill>
                  <a:srgbClr val="49124C"/>
                </a:solidFill>
                <a:latin typeface="NewJuneSemibold"/>
                <a:cs typeface="NewJuneSemibold"/>
              </a:rPr>
              <a:t>recuperación.</a:t>
            </a:r>
            <a:endParaRPr sz="1700">
              <a:latin typeface="NewJuneSemibold"/>
              <a:cs typeface="NewJuneSemibold"/>
            </a:endParaRPr>
          </a:p>
          <a:p>
            <a:pPr marL="263525" marR="83820" indent="-251460">
              <a:lnSpc>
                <a:spcPct val="101800"/>
              </a:lnSpc>
              <a:spcBef>
                <a:spcPts val="1485"/>
              </a:spcBef>
              <a:buChar char="•"/>
              <a:tabLst>
                <a:tab pos="263525" algn="l"/>
              </a:tabLst>
            </a:pPr>
            <a:r>
              <a:rPr sz="1700" dirty="0">
                <a:solidFill>
                  <a:srgbClr val="49124C"/>
                </a:solidFill>
                <a:latin typeface="NewJuneSemibold"/>
                <a:cs typeface="NewJuneSemibold"/>
              </a:rPr>
              <a:t>La</a:t>
            </a:r>
            <a:r>
              <a:rPr sz="1700" spc="6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700" dirty="0">
                <a:solidFill>
                  <a:srgbClr val="49124C"/>
                </a:solidFill>
                <a:latin typeface="NewJuneSemibold"/>
                <a:cs typeface="NewJuneSemibold"/>
              </a:rPr>
              <a:t>demanda</a:t>
            </a:r>
            <a:r>
              <a:rPr sz="1700" spc="6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700" dirty="0">
                <a:solidFill>
                  <a:srgbClr val="49124C"/>
                </a:solidFill>
                <a:latin typeface="NewJuneSemibold"/>
                <a:cs typeface="NewJuneSemibold"/>
              </a:rPr>
              <a:t>interna</a:t>
            </a:r>
            <a:r>
              <a:rPr sz="1700" spc="6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700" dirty="0">
                <a:solidFill>
                  <a:srgbClr val="49124C"/>
                </a:solidFill>
                <a:latin typeface="NewJuneSemibold"/>
                <a:cs typeface="NewJuneSemibold"/>
              </a:rPr>
              <a:t>ha</a:t>
            </a:r>
            <a:r>
              <a:rPr sz="1700" spc="6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700" dirty="0">
                <a:solidFill>
                  <a:srgbClr val="49124C"/>
                </a:solidFill>
                <a:latin typeface="NewJuneSemibold"/>
                <a:cs typeface="NewJuneSemibold"/>
              </a:rPr>
              <a:t>mostrado</a:t>
            </a:r>
            <a:r>
              <a:rPr sz="1700" spc="6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700" dirty="0">
                <a:solidFill>
                  <a:srgbClr val="49124C"/>
                </a:solidFill>
                <a:latin typeface="NewJuneSemibold"/>
                <a:cs typeface="NewJuneSemibold"/>
              </a:rPr>
              <a:t>una</a:t>
            </a:r>
            <a:r>
              <a:rPr sz="1700" spc="6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700" dirty="0">
                <a:solidFill>
                  <a:srgbClr val="49124C"/>
                </a:solidFill>
                <a:latin typeface="NewJuneSemibold"/>
                <a:cs typeface="NewJuneSemibold"/>
              </a:rPr>
              <a:t>recuperación</a:t>
            </a:r>
            <a:r>
              <a:rPr sz="1700" spc="6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700" dirty="0">
                <a:solidFill>
                  <a:srgbClr val="49124C"/>
                </a:solidFill>
                <a:latin typeface="NewJuneSemibold"/>
                <a:cs typeface="NewJuneSemibold"/>
              </a:rPr>
              <a:t>constante</a:t>
            </a:r>
            <a:r>
              <a:rPr sz="1700" spc="6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700" dirty="0">
                <a:solidFill>
                  <a:srgbClr val="49124C"/>
                </a:solidFill>
                <a:latin typeface="NewJuneSemibold"/>
                <a:cs typeface="NewJuneSemibold"/>
              </a:rPr>
              <a:t>durante</a:t>
            </a:r>
            <a:r>
              <a:rPr sz="1700" spc="6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700" dirty="0">
                <a:solidFill>
                  <a:srgbClr val="49124C"/>
                </a:solidFill>
                <a:latin typeface="NewJuneSemibold"/>
                <a:cs typeface="NewJuneSemibold"/>
              </a:rPr>
              <a:t>2024,</a:t>
            </a:r>
            <a:r>
              <a:rPr sz="1700" spc="6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700" dirty="0">
                <a:solidFill>
                  <a:srgbClr val="49124C"/>
                </a:solidFill>
                <a:latin typeface="NewJuneSemibold"/>
                <a:cs typeface="NewJuneSemibold"/>
              </a:rPr>
              <a:t>siendo</a:t>
            </a:r>
            <a:r>
              <a:rPr sz="1700" spc="6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700" dirty="0">
                <a:solidFill>
                  <a:srgbClr val="49124C"/>
                </a:solidFill>
                <a:latin typeface="NewJuneSemibold"/>
                <a:cs typeface="NewJuneSemibold"/>
              </a:rPr>
              <a:t>el</a:t>
            </a:r>
            <a:r>
              <a:rPr sz="1700" spc="6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700" dirty="0">
                <a:solidFill>
                  <a:srgbClr val="49124C"/>
                </a:solidFill>
                <a:latin typeface="NewJuneSemibold"/>
                <a:cs typeface="NewJuneSemibold"/>
              </a:rPr>
              <a:t>principal</a:t>
            </a:r>
            <a:r>
              <a:rPr sz="1700" spc="6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700" dirty="0">
                <a:solidFill>
                  <a:srgbClr val="49124C"/>
                </a:solidFill>
                <a:latin typeface="NewJuneSemibold"/>
                <a:cs typeface="NewJuneSemibold"/>
              </a:rPr>
              <a:t>impulsor</a:t>
            </a:r>
            <a:r>
              <a:rPr sz="1700" spc="6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700" dirty="0">
                <a:solidFill>
                  <a:srgbClr val="49124C"/>
                </a:solidFill>
                <a:latin typeface="NewJuneSemibold"/>
                <a:cs typeface="NewJuneSemibold"/>
              </a:rPr>
              <a:t>del</a:t>
            </a:r>
            <a:r>
              <a:rPr sz="1700" spc="6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700" dirty="0">
                <a:solidFill>
                  <a:srgbClr val="49124C"/>
                </a:solidFill>
                <a:latin typeface="NewJuneSemibold"/>
                <a:cs typeface="NewJuneSemibold"/>
              </a:rPr>
              <a:t>crecimiento</a:t>
            </a:r>
            <a:r>
              <a:rPr sz="1700" spc="6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700" spc="-25" dirty="0">
                <a:solidFill>
                  <a:srgbClr val="49124C"/>
                </a:solidFill>
                <a:latin typeface="NewJuneSemibold"/>
                <a:cs typeface="NewJuneSemibold"/>
              </a:rPr>
              <a:t>del </a:t>
            </a:r>
            <a:r>
              <a:rPr sz="1700" dirty="0">
                <a:solidFill>
                  <a:srgbClr val="49124C"/>
                </a:solidFill>
                <a:latin typeface="NewJuneSemibold"/>
                <a:cs typeface="NewJuneSemibold"/>
              </a:rPr>
              <a:t>PIB.</a:t>
            </a:r>
            <a:r>
              <a:rPr sz="170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700" dirty="0">
                <a:solidFill>
                  <a:srgbClr val="49124C"/>
                </a:solidFill>
                <a:latin typeface="NewJuneSemibold"/>
                <a:cs typeface="NewJuneSemibold"/>
              </a:rPr>
              <a:t>El</a:t>
            </a:r>
            <a:r>
              <a:rPr sz="170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700" dirty="0">
                <a:solidFill>
                  <a:srgbClr val="49124C"/>
                </a:solidFill>
                <a:latin typeface="NewJuneSemibold"/>
                <a:cs typeface="NewJuneSemibold"/>
              </a:rPr>
              <a:t>consumo</a:t>
            </a:r>
            <a:r>
              <a:rPr sz="170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700" dirty="0">
                <a:solidFill>
                  <a:srgbClr val="49124C"/>
                </a:solidFill>
                <a:latin typeface="NewJuneSemibold"/>
                <a:cs typeface="NewJuneSemibold"/>
              </a:rPr>
              <a:t>privado</a:t>
            </a:r>
            <a:r>
              <a:rPr sz="170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700" dirty="0">
                <a:solidFill>
                  <a:srgbClr val="49124C"/>
                </a:solidFill>
                <a:latin typeface="NewJuneSemibold"/>
                <a:cs typeface="NewJuneSemibold"/>
              </a:rPr>
              <a:t>ha</a:t>
            </a:r>
            <a:r>
              <a:rPr sz="170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700" dirty="0">
                <a:solidFill>
                  <a:srgbClr val="49124C"/>
                </a:solidFill>
                <a:latin typeface="NewJuneSemibold"/>
                <a:cs typeface="NewJuneSemibold"/>
              </a:rPr>
              <a:t>aumentado</a:t>
            </a:r>
            <a:r>
              <a:rPr sz="170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700" dirty="0">
                <a:solidFill>
                  <a:srgbClr val="49124C"/>
                </a:solidFill>
                <a:latin typeface="NewJuneSemibold"/>
                <a:cs typeface="NewJuneSemibold"/>
              </a:rPr>
              <a:t>debido</a:t>
            </a:r>
            <a:r>
              <a:rPr sz="170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700" dirty="0">
                <a:solidFill>
                  <a:srgbClr val="49124C"/>
                </a:solidFill>
                <a:latin typeface="NewJuneSemibold"/>
                <a:cs typeface="NewJuneSemibold"/>
              </a:rPr>
              <a:t>a</a:t>
            </a:r>
            <a:r>
              <a:rPr sz="170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700" dirty="0">
                <a:solidFill>
                  <a:srgbClr val="49124C"/>
                </a:solidFill>
                <a:latin typeface="NewJuneSemibold"/>
                <a:cs typeface="NewJuneSemibold"/>
              </a:rPr>
              <a:t>la</a:t>
            </a:r>
            <a:r>
              <a:rPr sz="170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700" dirty="0">
                <a:solidFill>
                  <a:srgbClr val="49124C"/>
                </a:solidFill>
                <a:latin typeface="NewJuneSemibold"/>
                <a:cs typeface="NewJuneSemibold"/>
              </a:rPr>
              <a:t>mejora</a:t>
            </a:r>
            <a:r>
              <a:rPr sz="170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700" dirty="0">
                <a:solidFill>
                  <a:srgbClr val="49124C"/>
                </a:solidFill>
                <a:latin typeface="NewJuneSemibold"/>
                <a:cs typeface="NewJuneSemibold"/>
              </a:rPr>
              <a:t>del</a:t>
            </a:r>
            <a:r>
              <a:rPr sz="170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700" dirty="0">
                <a:solidFill>
                  <a:srgbClr val="49124C"/>
                </a:solidFill>
                <a:latin typeface="NewJuneSemibold"/>
                <a:cs typeface="NewJuneSemibold"/>
              </a:rPr>
              <a:t>poder</a:t>
            </a:r>
            <a:r>
              <a:rPr sz="170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700" dirty="0">
                <a:solidFill>
                  <a:srgbClr val="49124C"/>
                </a:solidFill>
                <a:latin typeface="NewJuneSemibold"/>
                <a:cs typeface="NewJuneSemibold"/>
              </a:rPr>
              <a:t>adquisitivo</a:t>
            </a:r>
            <a:r>
              <a:rPr sz="170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700" dirty="0">
                <a:solidFill>
                  <a:srgbClr val="49124C"/>
                </a:solidFill>
                <a:latin typeface="NewJuneSemibold"/>
                <a:cs typeface="NewJuneSemibold"/>
              </a:rPr>
              <a:t>de</a:t>
            </a:r>
            <a:r>
              <a:rPr sz="170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700" dirty="0">
                <a:solidFill>
                  <a:srgbClr val="49124C"/>
                </a:solidFill>
                <a:latin typeface="NewJuneSemibold"/>
                <a:cs typeface="NewJuneSemibold"/>
              </a:rPr>
              <a:t>los</a:t>
            </a:r>
            <a:r>
              <a:rPr sz="170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700" dirty="0">
                <a:solidFill>
                  <a:srgbClr val="49124C"/>
                </a:solidFill>
                <a:latin typeface="NewJuneSemibold"/>
                <a:cs typeface="NewJuneSemibold"/>
              </a:rPr>
              <a:t>hogares,</a:t>
            </a:r>
            <a:r>
              <a:rPr sz="170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700" dirty="0">
                <a:solidFill>
                  <a:srgbClr val="49124C"/>
                </a:solidFill>
                <a:latin typeface="NewJuneSemibold"/>
                <a:cs typeface="NewJuneSemibold"/>
              </a:rPr>
              <a:t>favorecido</a:t>
            </a:r>
            <a:r>
              <a:rPr sz="170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700" dirty="0">
                <a:solidFill>
                  <a:srgbClr val="49124C"/>
                </a:solidFill>
                <a:latin typeface="NewJuneSemibold"/>
                <a:cs typeface="NewJuneSemibold"/>
              </a:rPr>
              <a:t>por</a:t>
            </a:r>
            <a:r>
              <a:rPr sz="170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700" dirty="0">
                <a:solidFill>
                  <a:srgbClr val="49124C"/>
                </a:solidFill>
                <a:latin typeface="NewJuneSemibold"/>
                <a:cs typeface="NewJuneSemibold"/>
              </a:rPr>
              <a:t>la</a:t>
            </a:r>
            <a:r>
              <a:rPr sz="170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700" spc="-10" dirty="0">
                <a:solidFill>
                  <a:srgbClr val="49124C"/>
                </a:solidFill>
                <a:latin typeface="NewJuneSemibold"/>
                <a:cs typeface="NewJuneSemibold"/>
              </a:rPr>
              <a:t>moderación </a:t>
            </a:r>
            <a:r>
              <a:rPr sz="1700" dirty="0">
                <a:solidFill>
                  <a:srgbClr val="49124C"/>
                </a:solidFill>
                <a:latin typeface="NewJuneSemibold"/>
                <a:cs typeface="NewJuneSemibold"/>
              </a:rPr>
              <a:t>de</a:t>
            </a:r>
            <a:r>
              <a:rPr sz="1700" spc="4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700" dirty="0">
                <a:solidFill>
                  <a:srgbClr val="49124C"/>
                </a:solidFill>
                <a:latin typeface="NewJuneSemibold"/>
                <a:cs typeface="NewJuneSemibold"/>
              </a:rPr>
              <a:t>la</a:t>
            </a:r>
            <a:r>
              <a:rPr sz="170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700" dirty="0">
                <a:solidFill>
                  <a:srgbClr val="49124C"/>
                </a:solidFill>
                <a:latin typeface="NewJuneSemibold"/>
                <a:cs typeface="NewJuneSemibold"/>
              </a:rPr>
              <a:t>inflación</a:t>
            </a:r>
            <a:r>
              <a:rPr sz="170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700" dirty="0">
                <a:solidFill>
                  <a:srgbClr val="49124C"/>
                </a:solidFill>
                <a:latin typeface="NewJuneSemibold"/>
                <a:cs typeface="NewJuneSemibold"/>
              </a:rPr>
              <a:t>y</a:t>
            </a:r>
            <a:r>
              <a:rPr sz="1700" spc="4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700" dirty="0">
                <a:solidFill>
                  <a:srgbClr val="49124C"/>
                </a:solidFill>
                <a:latin typeface="NewJuneSemibold"/>
                <a:cs typeface="NewJuneSemibold"/>
              </a:rPr>
              <a:t>el</a:t>
            </a:r>
            <a:r>
              <a:rPr sz="170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700" dirty="0">
                <a:solidFill>
                  <a:srgbClr val="49124C"/>
                </a:solidFill>
                <a:latin typeface="NewJuneSemibold"/>
                <a:cs typeface="NewJuneSemibold"/>
              </a:rPr>
              <a:t>dinamismo</a:t>
            </a:r>
            <a:r>
              <a:rPr sz="170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700" dirty="0">
                <a:solidFill>
                  <a:srgbClr val="49124C"/>
                </a:solidFill>
                <a:latin typeface="NewJuneSemibold"/>
                <a:cs typeface="NewJuneSemibold"/>
              </a:rPr>
              <a:t>del</a:t>
            </a:r>
            <a:r>
              <a:rPr sz="170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700" dirty="0">
                <a:solidFill>
                  <a:srgbClr val="49124C"/>
                </a:solidFill>
                <a:latin typeface="NewJuneSemibold"/>
                <a:cs typeface="NewJuneSemibold"/>
              </a:rPr>
              <a:t>mercado</a:t>
            </a:r>
            <a:r>
              <a:rPr sz="1700" spc="4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700" spc="-10" dirty="0">
                <a:solidFill>
                  <a:srgbClr val="49124C"/>
                </a:solidFill>
                <a:latin typeface="NewJuneSemibold"/>
                <a:cs typeface="NewJuneSemibold"/>
              </a:rPr>
              <a:t>laboral.</a:t>
            </a:r>
            <a:endParaRPr sz="1700">
              <a:latin typeface="NewJuneSemibold"/>
              <a:cs typeface="NewJuneSemibold"/>
            </a:endParaRPr>
          </a:p>
          <a:p>
            <a:pPr marL="263525" indent="-250825">
              <a:lnSpc>
                <a:spcPct val="100000"/>
              </a:lnSpc>
              <a:spcBef>
                <a:spcPts val="1520"/>
              </a:spcBef>
              <a:buChar char="•"/>
              <a:tabLst>
                <a:tab pos="263525" algn="l"/>
              </a:tabLst>
            </a:pPr>
            <a:r>
              <a:rPr sz="1700" dirty="0">
                <a:solidFill>
                  <a:srgbClr val="49124C"/>
                </a:solidFill>
                <a:latin typeface="NewJuneSemibold"/>
                <a:cs typeface="NewJuneSemibold"/>
              </a:rPr>
              <a:t>El</a:t>
            </a:r>
            <a:r>
              <a:rPr sz="170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700" dirty="0">
                <a:solidFill>
                  <a:srgbClr val="49124C"/>
                </a:solidFill>
                <a:latin typeface="NewJuneSemibold"/>
                <a:cs typeface="NewJuneSemibold"/>
              </a:rPr>
              <a:t>comercio</a:t>
            </a:r>
            <a:r>
              <a:rPr sz="170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700" dirty="0">
                <a:solidFill>
                  <a:srgbClr val="49124C"/>
                </a:solidFill>
                <a:latin typeface="NewJuneSemibold"/>
                <a:cs typeface="NewJuneSemibold"/>
              </a:rPr>
              <a:t>exterior</a:t>
            </a:r>
            <a:r>
              <a:rPr sz="170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700" dirty="0">
                <a:solidFill>
                  <a:srgbClr val="49124C"/>
                </a:solidFill>
                <a:latin typeface="NewJuneSemibold"/>
                <a:cs typeface="NewJuneSemibold"/>
              </a:rPr>
              <a:t>español</a:t>
            </a:r>
            <a:r>
              <a:rPr sz="170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700" dirty="0">
                <a:solidFill>
                  <a:srgbClr val="49124C"/>
                </a:solidFill>
                <a:latin typeface="NewJuneSemibold"/>
                <a:cs typeface="NewJuneSemibold"/>
              </a:rPr>
              <a:t>ha</a:t>
            </a:r>
            <a:r>
              <a:rPr sz="170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700" dirty="0">
                <a:solidFill>
                  <a:srgbClr val="49124C"/>
                </a:solidFill>
                <a:latin typeface="NewJuneSemibold"/>
                <a:cs typeface="NewJuneSemibold"/>
              </a:rPr>
              <a:t>mostrado</a:t>
            </a:r>
            <a:r>
              <a:rPr sz="170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700" dirty="0">
                <a:solidFill>
                  <a:srgbClr val="49124C"/>
                </a:solidFill>
                <a:latin typeface="NewJuneSemibold"/>
                <a:cs typeface="NewJuneSemibold"/>
              </a:rPr>
              <a:t>un</a:t>
            </a:r>
            <a:r>
              <a:rPr sz="170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700" dirty="0">
                <a:solidFill>
                  <a:srgbClr val="49124C"/>
                </a:solidFill>
                <a:latin typeface="NewJuneSemibold"/>
                <a:cs typeface="NewJuneSemibold"/>
              </a:rPr>
              <a:t>comportamiento</a:t>
            </a:r>
            <a:r>
              <a:rPr sz="170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700" dirty="0">
                <a:solidFill>
                  <a:srgbClr val="49124C"/>
                </a:solidFill>
                <a:latin typeface="NewJuneSemibold"/>
                <a:cs typeface="NewJuneSemibold"/>
              </a:rPr>
              <a:t>mixto</a:t>
            </a:r>
            <a:r>
              <a:rPr sz="170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700" dirty="0">
                <a:solidFill>
                  <a:srgbClr val="49124C"/>
                </a:solidFill>
                <a:latin typeface="NewJuneSemibold"/>
                <a:cs typeface="NewJuneSemibold"/>
              </a:rPr>
              <a:t>en</a:t>
            </a:r>
            <a:r>
              <a:rPr sz="170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700" spc="-20" dirty="0">
                <a:solidFill>
                  <a:srgbClr val="49124C"/>
                </a:solidFill>
                <a:latin typeface="NewJuneSemibold"/>
                <a:cs typeface="NewJuneSemibold"/>
              </a:rPr>
              <a:t>2024</a:t>
            </a:r>
            <a:endParaRPr sz="1700">
              <a:latin typeface="NewJuneSemibold"/>
              <a:cs typeface="NewJuneSemibold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442921" y="3277182"/>
            <a:ext cx="8473948" cy="411196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07385" y="3267201"/>
            <a:ext cx="8374395" cy="4072043"/>
          </a:xfrm>
          <a:prstGeom prst="rect">
            <a:avLst/>
          </a:prstGeom>
        </p:spPr>
      </p:pic>
      <p:sp>
        <p:nvSpPr>
          <p:cNvPr id="8" name="object 10">
            <a:extLst>
              <a:ext uri="{FF2B5EF4-FFF2-40B4-BE49-F238E27FC236}">
                <a16:creationId xmlns:a16="http://schemas.microsoft.com/office/drawing/2014/main" id="{E4ACBF89-8168-1E48-FE29-F418237687FB}"/>
              </a:ext>
            </a:extLst>
          </p:cNvPr>
          <p:cNvSpPr txBox="1"/>
          <p:nvPr/>
        </p:nvSpPr>
        <p:spPr>
          <a:xfrm>
            <a:off x="804029" y="1855716"/>
            <a:ext cx="3665220" cy="7797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950" spc="-10" dirty="0">
                <a:solidFill>
                  <a:srgbClr val="49124C"/>
                </a:solidFill>
                <a:latin typeface="NewJuneBold"/>
                <a:cs typeface="NewJuneBold"/>
              </a:rPr>
              <a:t>Crecimiento</a:t>
            </a:r>
            <a:endParaRPr sz="4950" dirty="0">
              <a:latin typeface="NewJuneBold"/>
              <a:cs typeface="NewJuneBold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3B9C593F-A870-EF04-7B3B-636614123E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97"/>
            <a:ext cx="20104100" cy="11308554"/>
          </a:xfrm>
          <a:prstGeom prst="rect">
            <a:avLst/>
          </a:prstGeom>
        </p:spPr>
      </p:pic>
      <p:sp>
        <p:nvSpPr>
          <p:cNvPr id="7" name="object 10">
            <a:extLst>
              <a:ext uri="{FF2B5EF4-FFF2-40B4-BE49-F238E27FC236}">
                <a16:creationId xmlns:a16="http://schemas.microsoft.com/office/drawing/2014/main" id="{48E57121-B116-B065-7693-FB8F6B72469A}"/>
              </a:ext>
            </a:extLst>
          </p:cNvPr>
          <p:cNvSpPr txBox="1"/>
          <p:nvPr/>
        </p:nvSpPr>
        <p:spPr>
          <a:xfrm>
            <a:off x="804029" y="1855716"/>
            <a:ext cx="3665220" cy="7797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950" spc="-10" dirty="0">
                <a:solidFill>
                  <a:srgbClr val="49124C"/>
                </a:solidFill>
                <a:latin typeface="NewJuneBold"/>
                <a:cs typeface="NewJuneBold"/>
              </a:rPr>
              <a:t>Crecimiento</a:t>
            </a:r>
            <a:endParaRPr sz="4950" dirty="0">
              <a:latin typeface="NewJuneBold"/>
              <a:cs typeface="NewJuneBold"/>
            </a:endParaRPr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CC2AA20F-6517-4959-9401-C3D5D55BC01A}"/>
              </a:ext>
            </a:extLst>
          </p:cNvPr>
          <p:cNvSpPr txBox="1"/>
          <p:nvPr/>
        </p:nvSpPr>
        <p:spPr>
          <a:xfrm>
            <a:off x="804029" y="10467085"/>
            <a:ext cx="945515" cy="2139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200" dirty="0">
                <a:solidFill>
                  <a:srgbClr val="49124C"/>
                </a:solidFill>
                <a:latin typeface="NewJuneRegular"/>
                <a:cs typeface="NewJuneRegular"/>
              </a:rPr>
              <a:t>Fuente:</a:t>
            </a:r>
            <a:r>
              <a:rPr sz="1200" spc="114" dirty="0">
                <a:solidFill>
                  <a:srgbClr val="49124C"/>
                </a:solidFill>
                <a:latin typeface="NewJuneRegular"/>
                <a:cs typeface="NewJuneRegular"/>
              </a:rPr>
              <a:t> </a:t>
            </a:r>
            <a:r>
              <a:rPr sz="1200" spc="-25" dirty="0">
                <a:solidFill>
                  <a:srgbClr val="49124C"/>
                </a:solidFill>
                <a:latin typeface="NewJuneRegular"/>
                <a:cs typeface="NewJuneRegular"/>
              </a:rPr>
              <a:t>MdE</a:t>
            </a:r>
            <a:endParaRPr sz="1200">
              <a:latin typeface="NewJuneRegular"/>
              <a:cs typeface="NewJuneRegular"/>
            </a:endParaRPr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C9A66FC9-7D93-DA45-7E70-8569AC1B6213}"/>
              </a:ext>
            </a:extLst>
          </p:cNvPr>
          <p:cNvSpPr txBox="1"/>
          <p:nvPr/>
        </p:nvSpPr>
        <p:spPr>
          <a:xfrm>
            <a:off x="12335896" y="4337832"/>
            <a:ext cx="6439535" cy="46247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63525" marR="5080" indent="-251460">
              <a:lnSpc>
                <a:spcPct val="101499"/>
              </a:lnSpc>
              <a:spcBef>
                <a:spcPts val="90"/>
              </a:spcBef>
              <a:buChar char="•"/>
              <a:tabLst>
                <a:tab pos="263525" algn="l"/>
              </a:tabLst>
            </a:pP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El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PMI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compuesto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de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España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ha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alcanzado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un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spc="-10" dirty="0">
                <a:solidFill>
                  <a:srgbClr val="49124C"/>
                </a:solidFill>
                <a:latin typeface="NewJuneSemibold"/>
                <a:cs typeface="NewJuneSemibold"/>
              </a:rPr>
              <a:t>valor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de</a:t>
            </a:r>
            <a:r>
              <a:rPr sz="1950" spc="4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53,2</a:t>
            </a:r>
            <a:r>
              <a:rPr sz="1950" spc="4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el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mes</a:t>
            </a:r>
            <a:r>
              <a:rPr sz="1950" spc="4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de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noviembre.</a:t>
            </a:r>
            <a:r>
              <a:rPr sz="1950" spc="4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Ello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contrasta</a:t>
            </a:r>
            <a:r>
              <a:rPr sz="1950" spc="4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con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spc="-25" dirty="0">
                <a:solidFill>
                  <a:srgbClr val="49124C"/>
                </a:solidFill>
                <a:latin typeface="NewJuneSemibold"/>
                <a:cs typeface="NewJuneSemibold"/>
              </a:rPr>
              <a:t>el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valor</a:t>
            </a:r>
            <a:r>
              <a:rPr sz="1950" spc="3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de</a:t>
            </a:r>
            <a:r>
              <a:rPr sz="1950" spc="3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la</a:t>
            </a:r>
            <a:r>
              <a:rPr sz="1950" spc="3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Eurozona</a:t>
            </a:r>
            <a:r>
              <a:rPr sz="1950" spc="3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por</a:t>
            </a:r>
            <a:r>
              <a:rPr sz="1950" spc="3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debajo</a:t>
            </a:r>
            <a:r>
              <a:rPr sz="1950" spc="3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de</a:t>
            </a:r>
            <a:r>
              <a:rPr sz="1950" spc="3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spc="-25" dirty="0">
                <a:solidFill>
                  <a:srgbClr val="49124C"/>
                </a:solidFill>
                <a:latin typeface="NewJuneSemibold"/>
                <a:cs typeface="NewJuneSemibold"/>
              </a:rPr>
              <a:t>50.</a:t>
            </a:r>
            <a:endParaRPr sz="1950">
              <a:latin typeface="NewJuneSemibold"/>
              <a:cs typeface="NewJuneSemibold"/>
            </a:endParaRPr>
          </a:p>
          <a:p>
            <a:pPr marL="263525" marR="527050" indent="-251460">
              <a:lnSpc>
                <a:spcPct val="101499"/>
              </a:lnSpc>
              <a:spcBef>
                <a:spcPts val="1485"/>
              </a:spcBef>
              <a:buChar char="•"/>
              <a:tabLst>
                <a:tab pos="263525" algn="l"/>
              </a:tabLst>
            </a:pP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Se</a:t>
            </a:r>
            <a:r>
              <a:rPr sz="1950" spc="4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aprecia</a:t>
            </a:r>
            <a:r>
              <a:rPr sz="1950" spc="4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claramente</a:t>
            </a:r>
            <a:r>
              <a:rPr sz="1950" spc="4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que</a:t>
            </a:r>
            <a:r>
              <a:rPr sz="1950" spc="4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la</a:t>
            </a:r>
            <a:r>
              <a:rPr sz="1950" spc="4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fortaleza</a:t>
            </a:r>
            <a:r>
              <a:rPr sz="1950" spc="4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se</a:t>
            </a:r>
            <a:r>
              <a:rPr sz="1950" spc="4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spc="-20" dirty="0">
                <a:solidFill>
                  <a:srgbClr val="49124C"/>
                </a:solidFill>
                <a:latin typeface="NewJuneSemibold"/>
                <a:cs typeface="NewJuneSemibold"/>
              </a:rPr>
              <a:t>basa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en</a:t>
            </a:r>
            <a:r>
              <a:rPr sz="1950" spc="4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el</a:t>
            </a:r>
            <a:r>
              <a:rPr sz="1950" spc="4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registro</a:t>
            </a:r>
            <a:r>
              <a:rPr sz="1950" spc="4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de</a:t>
            </a:r>
            <a:r>
              <a:rPr sz="1950" spc="4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ambos</a:t>
            </a:r>
            <a:r>
              <a:rPr sz="1950" spc="4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sectores.</a:t>
            </a:r>
            <a:r>
              <a:rPr sz="1950" spc="4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El</a:t>
            </a:r>
            <a:r>
              <a:rPr sz="1950" spc="4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spc="-10" dirty="0">
                <a:solidFill>
                  <a:srgbClr val="49124C"/>
                </a:solidFill>
                <a:latin typeface="NewJuneSemibold"/>
                <a:cs typeface="NewJuneSemibold"/>
              </a:rPr>
              <a:t>sector</a:t>
            </a:r>
            <a:endParaRPr sz="1950">
              <a:latin typeface="NewJuneSemibold"/>
              <a:cs typeface="NewJuneSemibold"/>
            </a:endParaRPr>
          </a:p>
          <a:p>
            <a:pPr marL="263525" marR="66675">
              <a:lnSpc>
                <a:spcPct val="101499"/>
              </a:lnSpc>
            </a:pP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manufacturero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se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encuentra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en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zona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de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spc="-10" dirty="0">
                <a:solidFill>
                  <a:srgbClr val="49124C"/>
                </a:solidFill>
                <a:latin typeface="NewJuneSemibold"/>
                <a:cs typeface="NewJuneSemibold"/>
              </a:rPr>
              <a:t>expansión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por</a:t>
            </a:r>
            <a:r>
              <a:rPr sz="1950" spc="3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encima</a:t>
            </a:r>
            <a:r>
              <a:rPr sz="1950" spc="3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de</a:t>
            </a:r>
            <a:r>
              <a:rPr sz="1950" spc="3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50</a:t>
            </a:r>
            <a:r>
              <a:rPr sz="1950" spc="3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desde</a:t>
            </a:r>
            <a:r>
              <a:rPr sz="1950" spc="3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el</a:t>
            </a:r>
            <a:r>
              <a:rPr sz="1950" spc="3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mes</a:t>
            </a:r>
            <a:r>
              <a:rPr sz="1950" spc="3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de</a:t>
            </a:r>
            <a:r>
              <a:rPr sz="1950" spc="3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febrero.</a:t>
            </a:r>
            <a:r>
              <a:rPr sz="1950" spc="3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No</a:t>
            </a:r>
            <a:r>
              <a:rPr sz="1950" spc="3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spc="-25" dirty="0">
                <a:solidFill>
                  <a:srgbClr val="49124C"/>
                </a:solidFill>
                <a:latin typeface="NewJuneSemibold"/>
                <a:cs typeface="NewJuneSemibold"/>
              </a:rPr>
              <a:t>hay </a:t>
            </a:r>
            <a:r>
              <a:rPr sz="1950" spc="-10" dirty="0">
                <a:solidFill>
                  <a:srgbClr val="49124C"/>
                </a:solidFill>
                <a:latin typeface="NewJuneSemibold"/>
                <a:cs typeface="NewJuneSemibold"/>
              </a:rPr>
              <a:t>brecha.</a:t>
            </a:r>
            <a:endParaRPr sz="1950">
              <a:latin typeface="NewJuneSemibold"/>
              <a:cs typeface="NewJuneSemibold"/>
            </a:endParaRPr>
          </a:p>
          <a:p>
            <a:pPr marL="263525" marR="126364" indent="-251460">
              <a:lnSpc>
                <a:spcPct val="101499"/>
              </a:lnSpc>
              <a:spcBef>
                <a:spcPts val="1485"/>
              </a:spcBef>
              <a:buChar char="•"/>
              <a:tabLst>
                <a:tab pos="263525" algn="l"/>
              </a:tabLst>
            </a:pP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PERO</a:t>
            </a:r>
            <a:r>
              <a:rPr sz="1950" spc="3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…</a:t>
            </a:r>
            <a:r>
              <a:rPr sz="1950" spc="4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el</a:t>
            </a:r>
            <a:r>
              <a:rPr sz="1950" spc="3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clima</a:t>
            </a:r>
            <a:r>
              <a:rPr sz="1950" spc="4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en</a:t>
            </a:r>
            <a:r>
              <a:rPr sz="1950" spc="3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la</a:t>
            </a:r>
            <a:r>
              <a:rPr sz="1950" spc="4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industria</a:t>
            </a:r>
            <a:r>
              <a:rPr sz="1950" spc="3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se</a:t>
            </a:r>
            <a:r>
              <a:rPr sz="1950" spc="4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situó</a:t>
            </a:r>
            <a:r>
              <a:rPr sz="1950" spc="3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en</a:t>
            </a:r>
            <a:r>
              <a:rPr sz="1950" spc="4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spc="-10" dirty="0">
                <a:solidFill>
                  <a:srgbClr val="49124C"/>
                </a:solidFill>
                <a:latin typeface="NewJuneSemibold"/>
                <a:cs typeface="NewJuneSemibold"/>
              </a:rPr>
              <a:t>octubre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de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2024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en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-8,1,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empeorando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spc="-10" dirty="0">
                <a:solidFill>
                  <a:srgbClr val="49124C"/>
                </a:solidFill>
                <a:latin typeface="NewJuneSemibold"/>
                <a:cs typeface="NewJuneSemibold"/>
              </a:rPr>
              <a:t>significativamente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con</a:t>
            </a:r>
            <a:r>
              <a:rPr sz="1950" spc="4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respecto</a:t>
            </a:r>
            <a:r>
              <a:rPr sz="1950" spc="4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al</a:t>
            </a:r>
            <a:r>
              <a:rPr sz="1950" spc="4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mes</a:t>
            </a:r>
            <a:r>
              <a:rPr sz="1950" spc="4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previo</a:t>
            </a:r>
            <a:r>
              <a:rPr sz="1950" spc="4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(-1,3</a:t>
            </a:r>
            <a:r>
              <a:rPr sz="1950" spc="4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en</a:t>
            </a:r>
            <a:r>
              <a:rPr sz="1950" spc="4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spc="-10" dirty="0">
                <a:solidFill>
                  <a:srgbClr val="49124C"/>
                </a:solidFill>
                <a:latin typeface="NewJuneSemibold"/>
                <a:cs typeface="NewJuneSemibold"/>
              </a:rPr>
              <a:t>septiembre),</a:t>
            </a:r>
            <a:endParaRPr sz="1950">
              <a:latin typeface="NewJuneSemibold"/>
              <a:cs typeface="NewJuneSemibold"/>
            </a:endParaRPr>
          </a:p>
          <a:p>
            <a:pPr marL="263525" marR="731520" algn="just">
              <a:lnSpc>
                <a:spcPct val="101499"/>
              </a:lnSpc>
            </a:pP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y</a:t>
            </a:r>
            <a:r>
              <a:rPr sz="1950" spc="4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volviendo</a:t>
            </a:r>
            <a:r>
              <a:rPr sz="1950" spc="4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a</a:t>
            </a:r>
            <a:r>
              <a:rPr sz="1950" spc="4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situarse</a:t>
            </a:r>
            <a:r>
              <a:rPr sz="1950" spc="4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por</a:t>
            </a:r>
            <a:r>
              <a:rPr sz="1950" spc="4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debajo</a:t>
            </a:r>
            <a:r>
              <a:rPr sz="1950" spc="4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de</a:t>
            </a:r>
            <a:r>
              <a:rPr sz="1950" spc="4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la</a:t>
            </a:r>
            <a:r>
              <a:rPr sz="1950" spc="4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spc="-10" dirty="0">
                <a:solidFill>
                  <a:srgbClr val="49124C"/>
                </a:solidFill>
                <a:latin typeface="NewJuneSemibold"/>
                <a:cs typeface="NewJuneSemibold"/>
              </a:rPr>
              <a:t>media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histórica</a:t>
            </a:r>
            <a:r>
              <a:rPr sz="1950" spc="4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(-1,4</a:t>
            </a:r>
            <a:r>
              <a:rPr sz="1950" spc="4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en</a:t>
            </a:r>
            <a:r>
              <a:rPr sz="1950" spc="4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2015-2019)</a:t>
            </a:r>
            <a:r>
              <a:rPr sz="1950" spc="4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y</a:t>
            </a:r>
            <a:r>
              <a:rPr sz="1950" spc="4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el</a:t>
            </a:r>
            <a:r>
              <a:rPr sz="1950" spc="4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dato</a:t>
            </a:r>
            <a:r>
              <a:rPr sz="1950" spc="4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de</a:t>
            </a:r>
            <a:r>
              <a:rPr sz="1950" spc="4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spc="-25" dirty="0">
                <a:solidFill>
                  <a:srgbClr val="49124C"/>
                </a:solidFill>
                <a:latin typeface="NewJuneSemibold"/>
                <a:cs typeface="NewJuneSemibold"/>
              </a:rPr>
              <a:t>PMI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compuesto</a:t>
            </a:r>
            <a:r>
              <a:rPr sz="1950" spc="4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es</a:t>
            </a:r>
            <a:r>
              <a:rPr sz="1950" spc="4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el</a:t>
            </a:r>
            <a:r>
              <a:rPr sz="1950" spc="4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más</a:t>
            </a:r>
            <a:r>
              <a:rPr sz="1950" spc="4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bajo</a:t>
            </a:r>
            <a:r>
              <a:rPr sz="1950" spc="4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en</a:t>
            </a:r>
            <a:r>
              <a:rPr sz="1950" spc="4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10</a:t>
            </a:r>
            <a:r>
              <a:rPr sz="1950" spc="4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spc="-10" dirty="0">
                <a:solidFill>
                  <a:srgbClr val="49124C"/>
                </a:solidFill>
                <a:latin typeface="NewJuneSemibold"/>
                <a:cs typeface="NewJuneSemibold"/>
              </a:rPr>
              <a:t>meses.</a:t>
            </a:r>
            <a:endParaRPr sz="1950">
              <a:latin typeface="NewJuneSemibold"/>
              <a:cs typeface="NewJuneSemibold"/>
            </a:endParaRPr>
          </a:p>
        </p:txBody>
      </p:sp>
      <p:pic>
        <p:nvPicPr>
          <p:cNvPr id="9" name="object 5">
            <a:extLst>
              <a:ext uri="{FF2B5EF4-FFF2-40B4-BE49-F238E27FC236}">
                <a16:creationId xmlns:a16="http://schemas.microsoft.com/office/drawing/2014/main" id="{AF735507-5087-5FD6-20ED-183B4AF4B0A0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32862" y="3357385"/>
            <a:ext cx="9596698" cy="637261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C567A2A7-A9E3-90AF-501A-31F8C757E9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50" y="796"/>
            <a:ext cx="20104100" cy="11308554"/>
          </a:xfrm>
          <a:prstGeom prst="rect">
            <a:avLst/>
          </a:prstGeom>
        </p:spPr>
      </p:pic>
      <p:sp>
        <p:nvSpPr>
          <p:cNvPr id="8" name="object 9">
            <a:extLst>
              <a:ext uri="{FF2B5EF4-FFF2-40B4-BE49-F238E27FC236}">
                <a16:creationId xmlns:a16="http://schemas.microsoft.com/office/drawing/2014/main" id="{92DF7718-5213-5070-2C52-CA39BA458080}"/>
              </a:ext>
            </a:extLst>
          </p:cNvPr>
          <p:cNvSpPr txBox="1"/>
          <p:nvPr/>
        </p:nvSpPr>
        <p:spPr>
          <a:xfrm>
            <a:off x="804029" y="1855716"/>
            <a:ext cx="5141595" cy="7797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950" dirty="0">
                <a:solidFill>
                  <a:srgbClr val="49124C"/>
                </a:solidFill>
                <a:latin typeface="NewJuneBold"/>
                <a:cs typeface="NewJuneBold"/>
              </a:rPr>
              <a:t>Mercado</a:t>
            </a:r>
            <a:r>
              <a:rPr sz="4950" spc="-215" dirty="0">
                <a:solidFill>
                  <a:srgbClr val="49124C"/>
                </a:solidFill>
                <a:latin typeface="NewJuneBold"/>
                <a:cs typeface="NewJuneBold"/>
              </a:rPr>
              <a:t> </a:t>
            </a:r>
            <a:r>
              <a:rPr sz="4950" spc="-10" dirty="0">
                <a:solidFill>
                  <a:srgbClr val="49124C"/>
                </a:solidFill>
                <a:latin typeface="NewJuneBold"/>
                <a:cs typeface="NewJuneBold"/>
              </a:rPr>
              <a:t>Laboral</a:t>
            </a:r>
            <a:endParaRPr sz="4950" dirty="0">
              <a:latin typeface="NewJuneBold"/>
              <a:cs typeface="NewJuneBold"/>
            </a:endParaRPr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4665E89A-4CD5-7A11-EA6B-6355E54457FF}"/>
              </a:ext>
            </a:extLst>
          </p:cNvPr>
          <p:cNvSpPr txBox="1"/>
          <p:nvPr/>
        </p:nvSpPr>
        <p:spPr>
          <a:xfrm>
            <a:off x="12133526" y="4170000"/>
            <a:ext cx="6684645" cy="442976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23215" marR="331470" indent="-311150" algn="just">
              <a:lnSpc>
                <a:spcPct val="101499"/>
              </a:lnSpc>
              <a:spcBef>
                <a:spcPts val="90"/>
              </a:spcBef>
              <a:buChar char="•"/>
              <a:tabLst>
                <a:tab pos="326390" algn="l"/>
              </a:tabLst>
            </a:pP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El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número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medio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de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afiliados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a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la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Seguridad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spc="-10" dirty="0">
                <a:solidFill>
                  <a:srgbClr val="49124C"/>
                </a:solidFill>
                <a:latin typeface="NewJuneSemibold"/>
                <a:cs typeface="NewJuneSemibold"/>
              </a:rPr>
              <a:t>Social 	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se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situó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en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noviembre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en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21.302.460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altas,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spc="-10" dirty="0">
                <a:solidFill>
                  <a:srgbClr val="49124C"/>
                </a:solidFill>
                <a:latin typeface="NewJuneSemibold"/>
                <a:cs typeface="NewJuneSemibold"/>
              </a:rPr>
              <a:t>30.050 	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menos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afiliados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más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que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el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mes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spc="-10" dirty="0">
                <a:solidFill>
                  <a:srgbClr val="49124C"/>
                </a:solidFill>
                <a:latin typeface="NewJuneSemibold"/>
                <a:cs typeface="NewJuneSemibold"/>
              </a:rPr>
              <a:t>anterior.</a:t>
            </a:r>
            <a:endParaRPr sz="1950">
              <a:latin typeface="NewJuneSemibold"/>
              <a:cs typeface="NewJuneSemibold"/>
            </a:endParaRPr>
          </a:p>
          <a:p>
            <a:pPr marL="326390" marR="31115" indent="-314325">
              <a:lnSpc>
                <a:spcPct val="101499"/>
              </a:lnSpc>
              <a:spcBef>
                <a:spcPts val="2065"/>
              </a:spcBef>
              <a:buChar char="•"/>
              <a:tabLst>
                <a:tab pos="326390" algn="l"/>
                <a:tab pos="5379085" algn="l"/>
              </a:tabLst>
            </a:pP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Con</a:t>
            </a:r>
            <a:r>
              <a:rPr sz="1950" spc="6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series</a:t>
            </a:r>
            <a:r>
              <a:rPr sz="1950" spc="6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corregidas</a:t>
            </a:r>
            <a:r>
              <a:rPr sz="1950" spc="6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de</a:t>
            </a:r>
            <a:r>
              <a:rPr sz="1950" spc="6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estacionalidad,</a:t>
            </a:r>
            <a:r>
              <a:rPr sz="1950" spc="6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la</a:t>
            </a:r>
            <a:r>
              <a:rPr sz="1950" spc="6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spc="-10" dirty="0">
                <a:solidFill>
                  <a:srgbClr val="49124C"/>
                </a:solidFill>
                <a:latin typeface="NewJuneSemibold"/>
                <a:cs typeface="NewJuneSemibold"/>
              </a:rPr>
              <a:t>afiliación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creció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un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0,1%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intermensual,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inferior</a:t>
            </a:r>
            <a:r>
              <a:rPr sz="1950" spc="6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al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ritmo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spc="-25" dirty="0">
                <a:solidFill>
                  <a:srgbClr val="49124C"/>
                </a:solidFill>
                <a:latin typeface="NewJuneSemibold"/>
                <a:cs typeface="NewJuneSemibold"/>
              </a:rPr>
              <a:t>de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octubre</a:t>
            </a:r>
            <a:r>
              <a:rPr sz="1950" spc="6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(0,3%).</a:t>
            </a:r>
            <a:r>
              <a:rPr sz="1950" spc="6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En</a:t>
            </a:r>
            <a:r>
              <a:rPr sz="1950" spc="6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términos</a:t>
            </a:r>
            <a:r>
              <a:rPr sz="1950" spc="6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spc="-10" dirty="0">
                <a:solidFill>
                  <a:srgbClr val="49124C"/>
                </a:solidFill>
                <a:latin typeface="NewJuneSemibold"/>
                <a:cs typeface="NewJuneSemibold"/>
              </a:rPr>
              <a:t>interanuales,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	se</a:t>
            </a:r>
            <a:r>
              <a:rPr sz="1950" spc="2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spc="-10" dirty="0">
                <a:solidFill>
                  <a:srgbClr val="49124C"/>
                </a:solidFill>
                <a:latin typeface="NewJuneSemibold"/>
                <a:cs typeface="NewJuneSemibold"/>
              </a:rPr>
              <a:t>produjo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un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incremento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de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495.428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afiliados,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el</a:t>
            </a:r>
            <a:r>
              <a:rPr sz="1950" spc="6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spc="-10" dirty="0">
                <a:solidFill>
                  <a:srgbClr val="49124C"/>
                </a:solidFill>
                <a:latin typeface="NewJuneSemibold"/>
                <a:cs typeface="NewJuneSemibold"/>
              </a:rPr>
              <a:t>2,4%.</a:t>
            </a:r>
            <a:endParaRPr sz="1950">
              <a:latin typeface="NewJuneSemibold"/>
              <a:cs typeface="NewJuneSemibold"/>
            </a:endParaRPr>
          </a:p>
          <a:p>
            <a:pPr marL="326390" marR="5080" indent="-314325">
              <a:lnSpc>
                <a:spcPct val="101499"/>
              </a:lnSpc>
              <a:spcBef>
                <a:spcPts val="2060"/>
              </a:spcBef>
              <a:buChar char="•"/>
              <a:tabLst>
                <a:tab pos="326390" algn="l"/>
              </a:tabLst>
            </a:pP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El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paro</a:t>
            </a:r>
            <a:r>
              <a:rPr sz="1950" spc="6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registrado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disminuyó</a:t>
            </a:r>
            <a:r>
              <a:rPr sz="1950" spc="6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en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noviembre</a:t>
            </a:r>
            <a:r>
              <a:rPr sz="1950" spc="6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en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spc="-10" dirty="0">
                <a:solidFill>
                  <a:srgbClr val="49124C"/>
                </a:solidFill>
                <a:latin typeface="NewJuneSemibold"/>
                <a:cs typeface="NewJuneSemibold"/>
              </a:rPr>
              <a:t>16.036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personas</a:t>
            </a:r>
            <a:r>
              <a:rPr sz="1950" spc="4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respecto</a:t>
            </a:r>
            <a:r>
              <a:rPr sz="1950" spc="4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al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mes</a:t>
            </a:r>
            <a:r>
              <a:rPr sz="1950" spc="4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de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octubre</a:t>
            </a:r>
            <a:r>
              <a:rPr sz="1950" spc="4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y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se</a:t>
            </a:r>
            <a:r>
              <a:rPr sz="1950" spc="4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situó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spc="-25" dirty="0">
                <a:solidFill>
                  <a:srgbClr val="49124C"/>
                </a:solidFill>
                <a:latin typeface="NewJuneSemibold"/>
                <a:cs typeface="NewJuneSemibold"/>
              </a:rPr>
              <a:t>en</a:t>
            </a:r>
            <a:endParaRPr sz="1950">
              <a:latin typeface="NewJuneSemibold"/>
              <a:cs typeface="NewJuneSemibold"/>
            </a:endParaRPr>
          </a:p>
          <a:p>
            <a:pPr marL="326390">
              <a:lnSpc>
                <a:spcPct val="100000"/>
              </a:lnSpc>
              <a:spcBef>
                <a:spcPts val="35"/>
              </a:spcBef>
            </a:pP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2.586.018</a:t>
            </a:r>
            <a:r>
              <a:rPr sz="1950" spc="9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spc="-10" dirty="0">
                <a:solidFill>
                  <a:srgbClr val="49124C"/>
                </a:solidFill>
                <a:latin typeface="NewJuneSemibold"/>
                <a:cs typeface="NewJuneSemibold"/>
              </a:rPr>
              <a:t>personas.</a:t>
            </a:r>
            <a:endParaRPr sz="1950">
              <a:latin typeface="NewJuneSemibold"/>
              <a:cs typeface="NewJuneSemibold"/>
            </a:endParaRPr>
          </a:p>
          <a:p>
            <a:pPr marL="326390" marR="158750" indent="-314325">
              <a:lnSpc>
                <a:spcPct val="101499"/>
              </a:lnSpc>
              <a:spcBef>
                <a:spcPts val="2060"/>
              </a:spcBef>
              <a:buChar char="•"/>
              <a:tabLst>
                <a:tab pos="326390" algn="l"/>
              </a:tabLst>
            </a:pP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En</a:t>
            </a:r>
            <a:r>
              <a:rPr sz="1950" spc="7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términos</a:t>
            </a:r>
            <a:r>
              <a:rPr sz="1950" spc="7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desestacionalizados</a:t>
            </a:r>
            <a:r>
              <a:rPr sz="1950" spc="7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el</a:t>
            </a:r>
            <a:r>
              <a:rPr sz="1950" spc="7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paro</a:t>
            </a:r>
            <a:r>
              <a:rPr sz="1950" spc="7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spc="-10" dirty="0">
                <a:solidFill>
                  <a:srgbClr val="49124C"/>
                </a:solidFill>
                <a:latin typeface="NewJuneSemibold"/>
                <a:cs typeface="NewJuneSemibold"/>
              </a:rPr>
              <a:t>registrado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cayó</a:t>
            </a:r>
            <a:r>
              <a:rPr sz="1950" spc="3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un</a:t>
            </a:r>
            <a:r>
              <a:rPr sz="1950" spc="3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-0,3%,</a:t>
            </a:r>
            <a:r>
              <a:rPr sz="1950" spc="3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tras</a:t>
            </a:r>
            <a:r>
              <a:rPr sz="1950" spc="3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el</a:t>
            </a:r>
            <a:r>
              <a:rPr sz="1950" spc="3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-0,7%</a:t>
            </a:r>
            <a:r>
              <a:rPr sz="1950" spc="4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de</a:t>
            </a:r>
            <a:r>
              <a:rPr sz="1950" spc="3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spc="-10" dirty="0">
                <a:solidFill>
                  <a:srgbClr val="49124C"/>
                </a:solidFill>
                <a:latin typeface="NewJuneSemibold"/>
                <a:cs typeface="NewJuneSemibold"/>
              </a:rPr>
              <a:t>octubre.</a:t>
            </a:r>
            <a:endParaRPr sz="1950">
              <a:latin typeface="NewJuneSemibold"/>
              <a:cs typeface="NewJuneSemibold"/>
            </a:endParaRPr>
          </a:p>
        </p:txBody>
      </p:sp>
      <p:pic>
        <p:nvPicPr>
          <p:cNvPr id="7" name="object 4">
            <a:extLst>
              <a:ext uri="{FF2B5EF4-FFF2-40B4-BE49-F238E27FC236}">
                <a16:creationId xmlns:a16="http://schemas.microsoft.com/office/drawing/2014/main" id="{FF95C3DC-9674-FF9C-9E46-BABB9B0E8F3E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7038" y="3260999"/>
            <a:ext cx="10783865" cy="6454803"/>
          </a:xfrm>
          <a:prstGeom prst="rect">
            <a:avLst/>
          </a:prstGeom>
        </p:spPr>
      </p:pic>
      <p:sp>
        <p:nvSpPr>
          <p:cNvPr id="9" name="object 5">
            <a:extLst>
              <a:ext uri="{FF2B5EF4-FFF2-40B4-BE49-F238E27FC236}">
                <a16:creationId xmlns:a16="http://schemas.microsoft.com/office/drawing/2014/main" id="{59788192-BA98-148B-2D38-4E16DE21F23F}"/>
              </a:ext>
            </a:extLst>
          </p:cNvPr>
          <p:cNvSpPr txBox="1"/>
          <p:nvPr/>
        </p:nvSpPr>
        <p:spPr>
          <a:xfrm>
            <a:off x="804029" y="10474624"/>
            <a:ext cx="868680" cy="20637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sz="1200" dirty="0">
                <a:solidFill>
                  <a:srgbClr val="49124C"/>
                </a:solidFill>
                <a:latin typeface="NewJuneRegular"/>
                <a:cs typeface="NewJuneRegular"/>
              </a:rPr>
              <a:t>Fuente:</a:t>
            </a:r>
            <a:r>
              <a:rPr sz="1200" spc="114" dirty="0">
                <a:solidFill>
                  <a:srgbClr val="49124C"/>
                </a:solidFill>
                <a:latin typeface="NewJuneRegular"/>
                <a:cs typeface="NewJuneRegular"/>
              </a:rPr>
              <a:t> </a:t>
            </a:r>
            <a:r>
              <a:rPr sz="1200" spc="-25" dirty="0">
                <a:solidFill>
                  <a:srgbClr val="49124C"/>
                </a:solidFill>
                <a:latin typeface="NewJuneRegular"/>
                <a:cs typeface="NewJuneRegular"/>
              </a:rPr>
              <a:t>INE</a:t>
            </a:r>
            <a:endParaRPr sz="1200" dirty="0">
              <a:latin typeface="NewJuneRegular"/>
              <a:cs typeface="NewJuneRegular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5C18CE0C-561A-44FB-96DE-5C0B7CCE70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96"/>
            <a:ext cx="20104810" cy="11308953"/>
          </a:xfrm>
          <a:prstGeom prst="rect">
            <a:avLst/>
          </a:prstGeom>
        </p:spPr>
      </p:pic>
      <p:sp>
        <p:nvSpPr>
          <p:cNvPr id="3" name="object 2">
            <a:extLst>
              <a:ext uri="{FF2B5EF4-FFF2-40B4-BE49-F238E27FC236}">
                <a16:creationId xmlns:a16="http://schemas.microsoft.com/office/drawing/2014/main" id="{46B3BB3F-4D72-104F-EA7B-CB8AF2A88269}"/>
              </a:ext>
            </a:extLst>
          </p:cNvPr>
          <p:cNvSpPr txBox="1">
            <a:spLocks/>
          </p:cNvSpPr>
          <p:nvPr/>
        </p:nvSpPr>
        <p:spPr>
          <a:xfrm>
            <a:off x="1536991" y="5098661"/>
            <a:ext cx="4926965" cy="1093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5"/>
              </a:spcBef>
            </a:pPr>
            <a:r>
              <a:rPr lang="es-ES" sz="7000" dirty="0">
                <a:solidFill>
                  <a:srgbClr val="FFFFFF"/>
                </a:solidFill>
                <a:latin typeface="NewJuneRegular"/>
                <a:cs typeface="NewJuneRegular"/>
              </a:rPr>
              <a:t>4. Euskadi</a:t>
            </a:r>
            <a:endParaRPr lang="es-ES" sz="7000" dirty="0">
              <a:latin typeface="NewJuneRegular"/>
              <a:cs typeface="NewJuneRegular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9E32ADAE-BDA7-BC21-8E28-1C977350C4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97"/>
            <a:ext cx="20104100" cy="1130855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804029" y="10467085"/>
            <a:ext cx="1399421" cy="201978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200" dirty="0">
                <a:solidFill>
                  <a:srgbClr val="49124C"/>
                </a:solidFill>
                <a:latin typeface="NewJuneRegular"/>
                <a:cs typeface="NewJuneRegular"/>
              </a:rPr>
              <a:t>Fuente:</a:t>
            </a:r>
            <a:r>
              <a:rPr sz="1200" spc="114" dirty="0">
                <a:solidFill>
                  <a:srgbClr val="49124C"/>
                </a:solidFill>
                <a:latin typeface="NewJuneRegular"/>
                <a:cs typeface="NewJuneRegular"/>
              </a:rPr>
              <a:t> </a:t>
            </a:r>
            <a:r>
              <a:rPr lang="es-ES" sz="1200" spc="114" dirty="0">
                <a:solidFill>
                  <a:srgbClr val="49124C"/>
                </a:solidFill>
                <a:latin typeface="NewJuneRegular"/>
                <a:cs typeface="NewJuneRegular"/>
              </a:rPr>
              <a:t>Eustat</a:t>
            </a:r>
            <a:endParaRPr sz="1200" dirty="0">
              <a:latin typeface="NewJuneRegular"/>
              <a:cs typeface="NewJuneRegular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594245" y="4099426"/>
            <a:ext cx="6329045" cy="432308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63525" marR="233679" indent="-251460">
              <a:lnSpc>
                <a:spcPct val="101499"/>
              </a:lnSpc>
              <a:spcBef>
                <a:spcPts val="90"/>
              </a:spcBef>
              <a:buChar char="•"/>
              <a:tabLst>
                <a:tab pos="263525" algn="l"/>
              </a:tabLst>
            </a:pP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-Se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han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reestimado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las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series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de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PIB.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spc="-25" dirty="0">
                <a:solidFill>
                  <a:srgbClr val="49124C"/>
                </a:solidFill>
                <a:latin typeface="NewJuneSemibold"/>
                <a:cs typeface="NewJuneSemibold"/>
              </a:rPr>
              <a:t>El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crecimiento</a:t>
            </a:r>
            <a:r>
              <a:rPr sz="1950" spc="4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real</a:t>
            </a:r>
            <a:r>
              <a:rPr sz="1950" spc="4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del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PIB</a:t>
            </a:r>
            <a:r>
              <a:rPr sz="1950" spc="4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fue</a:t>
            </a:r>
            <a:r>
              <a:rPr sz="1950" spc="4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del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5,7%</a:t>
            </a:r>
            <a:r>
              <a:rPr sz="1950" spc="4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para</a:t>
            </a:r>
            <a:r>
              <a:rPr sz="1950" spc="4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2022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spc="-50" dirty="0">
                <a:solidFill>
                  <a:srgbClr val="49124C"/>
                </a:solidFill>
                <a:latin typeface="NewJuneSemibold"/>
                <a:cs typeface="NewJuneSemibold"/>
              </a:rPr>
              <a:t>y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del</a:t>
            </a:r>
            <a:r>
              <a:rPr sz="1950" spc="4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2,7%</a:t>
            </a:r>
            <a:r>
              <a:rPr sz="1950" spc="4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para</a:t>
            </a:r>
            <a:r>
              <a:rPr sz="1950" spc="4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spc="-10" dirty="0">
                <a:solidFill>
                  <a:srgbClr val="49124C"/>
                </a:solidFill>
                <a:latin typeface="NewJuneSemibold"/>
                <a:cs typeface="NewJuneSemibold"/>
              </a:rPr>
              <a:t>2023.</a:t>
            </a:r>
            <a:endParaRPr sz="1950">
              <a:latin typeface="NewJuneSemibold"/>
              <a:cs typeface="NewJuneSemibold"/>
            </a:endParaRPr>
          </a:p>
          <a:p>
            <a:pPr marL="263525" marR="315595" indent="-251460">
              <a:lnSpc>
                <a:spcPct val="101499"/>
              </a:lnSpc>
              <a:spcBef>
                <a:spcPts val="1485"/>
              </a:spcBef>
              <a:buChar char="•"/>
              <a:tabLst>
                <a:tab pos="263525" algn="l"/>
              </a:tabLst>
            </a:pP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En</a:t>
            </a:r>
            <a:r>
              <a:rPr sz="1950" spc="3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el</a:t>
            </a:r>
            <a:r>
              <a:rPr sz="1950" spc="4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tercer</a:t>
            </a:r>
            <a:r>
              <a:rPr sz="1950" spc="4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trimestre</a:t>
            </a:r>
            <a:r>
              <a:rPr sz="1950" spc="4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de</a:t>
            </a:r>
            <a:r>
              <a:rPr sz="1950" spc="4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2024,</a:t>
            </a:r>
            <a:r>
              <a:rPr sz="1950" spc="4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el</a:t>
            </a:r>
            <a:r>
              <a:rPr sz="1950" spc="4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PIB</a:t>
            </a:r>
            <a:r>
              <a:rPr sz="1950" spc="4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de</a:t>
            </a:r>
            <a:r>
              <a:rPr sz="1950" spc="4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spc="-10" dirty="0">
                <a:solidFill>
                  <a:srgbClr val="49124C"/>
                </a:solidFill>
                <a:latin typeface="NewJuneSemibold"/>
                <a:cs typeface="NewJuneSemibold"/>
              </a:rPr>
              <a:t>Euskadi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creció</a:t>
            </a:r>
            <a:r>
              <a:rPr sz="1950" spc="6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un</a:t>
            </a:r>
            <a:r>
              <a:rPr sz="1950" spc="7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0,5%</a:t>
            </a:r>
            <a:r>
              <a:rPr sz="1950" spc="6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inter</a:t>
            </a:r>
            <a:r>
              <a:rPr sz="1950" spc="7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trimestral,</a:t>
            </a:r>
            <a:r>
              <a:rPr sz="1950" spc="6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alcanzando</a:t>
            </a:r>
            <a:r>
              <a:rPr sz="1950" spc="7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spc="-25" dirty="0">
                <a:solidFill>
                  <a:srgbClr val="49124C"/>
                </a:solidFill>
                <a:latin typeface="NewJuneSemibold"/>
                <a:cs typeface="NewJuneSemibold"/>
              </a:rPr>
              <a:t>una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tasa</a:t>
            </a:r>
            <a:r>
              <a:rPr sz="1950" spc="6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de</a:t>
            </a:r>
            <a:r>
              <a:rPr sz="1950" spc="6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crecimiento</a:t>
            </a:r>
            <a:r>
              <a:rPr sz="1950" spc="6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interanual</a:t>
            </a:r>
            <a:r>
              <a:rPr sz="1950" spc="6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del</a:t>
            </a:r>
            <a:r>
              <a:rPr sz="1950" spc="6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spc="-10" dirty="0">
                <a:solidFill>
                  <a:srgbClr val="49124C"/>
                </a:solidFill>
                <a:latin typeface="NewJuneSemibold"/>
                <a:cs typeface="NewJuneSemibold"/>
              </a:rPr>
              <a:t>1,8%.</a:t>
            </a:r>
            <a:endParaRPr sz="1950">
              <a:latin typeface="NewJuneSemibold"/>
              <a:cs typeface="NewJuneSemibold"/>
            </a:endParaRPr>
          </a:p>
          <a:p>
            <a:pPr marL="263525" marR="5080" indent="-251460">
              <a:lnSpc>
                <a:spcPct val="101499"/>
              </a:lnSpc>
              <a:spcBef>
                <a:spcPts val="1485"/>
              </a:spcBef>
              <a:buChar char="•"/>
              <a:tabLst>
                <a:tab pos="263525" algn="l"/>
              </a:tabLst>
            </a:pP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El</a:t>
            </a:r>
            <a:r>
              <a:rPr sz="1950" spc="4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empleo,</a:t>
            </a:r>
            <a:r>
              <a:rPr sz="1950" spc="4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medido</a:t>
            </a:r>
            <a:r>
              <a:rPr sz="1950" spc="4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en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términos</a:t>
            </a:r>
            <a:r>
              <a:rPr sz="1950" spc="4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de</a:t>
            </a:r>
            <a:r>
              <a:rPr sz="1950" spc="4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puestos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spc="-25" dirty="0">
                <a:solidFill>
                  <a:srgbClr val="49124C"/>
                </a:solidFill>
                <a:latin typeface="NewJuneSemibold"/>
                <a:cs typeface="NewJuneSemibold"/>
              </a:rPr>
              <a:t>de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trabajo</a:t>
            </a:r>
            <a:r>
              <a:rPr sz="1950" spc="6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equivalentes</a:t>
            </a:r>
            <a:r>
              <a:rPr sz="1950" spc="6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a</a:t>
            </a:r>
            <a:r>
              <a:rPr sz="1950" spc="6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tiempo</a:t>
            </a:r>
            <a:r>
              <a:rPr sz="1950" spc="6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completo,</a:t>
            </a:r>
            <a:r>
              <a:rPr sz="1950" spc="6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spc="-25" dirty="0">
                <a:solidFill>
                  <a:srgbClr val="49124C"/>
                </a:solidFill>
                <a:latin typeface="NewJuneSemibold"/>
                <a:cs typeface="NewJuneSemibold"/>
              </a:rPr>
              <a:t>ha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aumentado</a:t>
            </a:r>
            <a:r>
              <a:rPr sz="1950" spc="4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en</a:t>
            </a:r>
            <a:r>
              <a:rPr sz="1950" spc="4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el</a:t>
            </a:r>
            <a:r>
              <a:rPr sz="1950" spc="4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tercer</a:t>
            </a:r>
            <a:r>
              <a:rPr sz="1950" spc="4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trimestre</a:t>
            </a:r>
            <a:r>
              <a:rPr sz="1950" spc="4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del</a:t>
            </a:r>
            <a:r>
              <a:rPr sz="1950" spc="4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2024</a:t>
            </a:r>
            <a:r>
              <a:rPr sz="1950" spc="4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un</a:t>
            </a:r>
            <a:r>
              <a:rPr sz="1950" spc="4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spc="-20" dirty="0">
                <a:solidFill>
                  <a:srgbClr val="49124C"/>
                </a:solidFill>
                <a:latin typeface="NewJuneSemibold"/>
                <a:cs typeface="NewJuneSemibold"/>
              </a:rPr>
              <a:t>0,3%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respecto</a:t>
            </a:r>
            <a:r>
              <a:rPr sz="1950" spc="4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al</a:t>
            </a:r>
            <a:r>
              <a:rPr sz="1950" spc="4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segundo</a:t>
            </a:r>
            <a:r>
              <a:rPr sz="1950" spc="4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trimestre</a:t>
            </a:r>
            <a:r>
              <a:rPr sz="1950" spc="4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del</a:t>
            </a:r>
            <a:r>
              <a:rPr sz="1950" spc="4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año,</a:t>
            </a:r>
            <a:r>
              <a:rPr sz="1950" spc="4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lo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spc="-25" dirty="0">
                <a:solidFill>
                  <a:srgbClr val="49124C"/>
                </a:solidFill>
                <a:latin typeface="NewJuneSemibold"/>
                <a:cs typeface="NewJuneSemibold"/>
              </a:rPr>
              <a:t>que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supone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un</a:t>
            </a:r>
            <a:r>
              <a:rPr sz="1950" spc="6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crecimiento</a:t>
            </a:r>
            <a:r>
              <a:rPr sz="1950" spc="6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en</a:t>
            </a:r>
            <a:r>
              <a:rPr sz="1950" spc="6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términos</a:t>
            </a:r>
            <a:r>
              <a:rPr sz="1950" spc="6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spc="-10" dirty="0">
                <a:solidFill>
                  <a:srgbClr val="49124C"/>
                </a:solidFill>
                <a:latin typeface="NewJuneSemibold"/>
                <a:cs typeface="NewJuneSemibold"/>
              </a:rPr>
              <a:t>interanuales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del</a:t>
            </a:r>
            <a:r>
              <a:rPr sz="1950" spc="3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1,6%</a:t>
            </a:r>
            <a:r>
              <a:rPr sz="1950" spc="4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y</a:t>
            </a:r>
            <a:r>
              <a:rPr sz="1950" spc="4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un</a:t>
            </a:r>
            <a:r>
              <a:rPr sz="1950" spc="4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total</a:t>
            </a:r>
            <a:r>
              <a:rPr sz="1950" spc="3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de</a:t>
            </a:r>
            <a:r>
              <a:rPr sz="1950" spc="4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15.795</a:t>
            </a:r>
            <a:r>
              <a:rPr sz="1950" spc="4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puestos</a:t>
            </a:r>
            <a:r>
              <a:rPr sz="1950" spc="4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de</a:t>
            </a:r>
            <a:r>
              <a:rPr sz="1950" spc="3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spc="-10" dirty="0">
                <a:solidFill>
                  <a:srgbClr val="49124C"/>
                </a:solidFill>
                <a:latin typeface="NewJuneSemibold"/>
                <a:cs typeface="NewJuneSemibold"/>
              </a:rPr>
              <a:t>trabajo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netos</a:t>
            </a:r>
            <a:r>
              <a:rPr sz="1950" spc="4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más</a:t>
            </a:r>
            <a:r>
              <a:rPr sz="1950" spc="4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que</a:t>
            </a:r>
            <a:r>
              <a:rPr sz="1950" spc="4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el</a:t>
            </a:r>
            <a:r>
              <a:rPr sz="1950" spc="4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tercer</a:t>
            </a:r>
            <a:r>
              <a:rPr sz="1950" spc="4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trimestre</a:t>
            </a:r>
            <a:r>
              <a:rPr sz="1950" spc="4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del</a:t>
            </a:r>
            <a:r>
              <a:rPr sz="1950" spc="4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año</a:t>
            </a:r>
            <a:r>
              <a:rPr sz="1950" spc="4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spc="-10" dirty="0">
                <a:solidFill>
                  <a:srgbClr val="49124C"/>
                </a:solidFill>
                <a:latin typeface="NewJuneSemibold"/>
                <a:cs typeface="NewJuneSemibold"/>
              </a:rPr>
              <a:t>2023.</a:t>
            </a:r>
            <a:endParaRPr sz="1950">
              <a:latin typeface="NewJuneSemibold"/>
              <a:cs typeface="NewJuneSemibold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84759" y="3141265"/>
            <a:ext cx="9471552" cy="6596657"/>
          </a:xfrm>
          <a:prstGeom prst="rect">
            <a:avLst/>
          </a:prstGeom>
        </p:spPr>
      </p:pic>
      <p:sp>
        <p:nvSpPr>
          <p:cNvPr id="6" name="object 10">
            <a:extLst>
              <a:ext uri="{FF2B5EF4-FFF2-40B4-BE49-F238E27FC236}">
                <a16:creationId xmlns:a16="http://schemas.microsoft.com/office/drawing/2014/main" id="{9CDB21CA-F789-4B5A-E7F7-5B531BCCF5EF}"/>
              </a:ext>
            </a:extLst>
          </p:cNvPr>
          <p:cNvSpPr txBox="1"/>
          <p:nvPr/>
        </p:nvSpPr>
        <p:spPr>
          <a:xfrm>
            <a:off x="783087" y="1834774"/>
            <a:ext cx="3665220" cy="7797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950" spc="-10" dirty="0">
                <a:solidFill>
                  <a:srgbClr val="49124C"/>
                </a:solidFill>
                <a:latin typeface="NewJuneBold"/>
                <a:cs typeface="NewJuneBold"/>
              </a:rPr>
              <a:t>Crecimiento</a:t>
            </a:r>
            <a:endParaRPr sz="4950" dirty="0">
              <a:latin typeface="NewJuneBold"/>
              <a:cs typeface="NewJuneBold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5285CE4-7680-43C1-C8B8-98FE3711D8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97"/>
            <a:ext cx="20104100" cy="11308554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804029" y="10467085"/>
            <a:ext cx="1115695" cy="2139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200" dirty="0">
                <a:solidFill>
                  <a:srgbClr val="49124C"/>
                </a:solidFill>
                <a:latin typeface="NewJuneRegular"/>
                <a:cs typeface="NewJuneRegular"/>
              </a:rPr>
              <a:t>Fuente:</a:t>
            </a:r>
            <a:r>
              <a:rPr sz="1200" spc="114" dirty="0">
                <a:solidFill>
                  <a:srgbClr val="49124C"/>
                </a:solidFill>
                <a:latin typeface="NewJuneRegular"/>
                <a:cs typeface="NewJuneRegular"/>
              </a:rPr>
              <a:t> </a:t>
            </a:r>
            <a:r>
              <a:rPr sz="1200" spc="-10" dirty="0">
                <a:solidFill>
                  <a:srgbClr val="49124C"/>
                </a:solidFill>
                <a:latin typeface="NewJuneRegular"/>
                <a:cs typeface="NewJuneRegular"/>
              </a:rPr>
              <a:t>Eustat</a:t>
            </a:r>
            <a:endParaRPr sz="1200">
              <a:latin typeface="NewJuneRegular"/>
              <a:cs typeface="NewJuneRegular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379866" y="7973653"/>
            <a:ext cx="13070205" cy="172212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60985" marR="5080" indent="-248920" algn="just">
              <a:lnSpc>
                <a:spcPct val="101499"/>
              </a:lnSpc>
              <a:spcBef>
                <a:spcPts val="90"/>
              </a:spcBef>
              <a:buChar char="•"/>
              <a:tabLst>
                <a:tab pos="263525" algn="l"/>
              </a:tabLst>
            </a:pP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El</a:t>
            </a:r>
            <a:r>
              <a:rPr sz="1950" spc="3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VAB</a:t>
            </a:r>
            <a:r>
              <a:rPr sz="1950" spc="3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de</a:t>
            </a:r>
            <a:r>
              <a:rPr sz="1950" spc="3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los</a:t>
            </a:r>
            <a:r>
              <a:rPr sz="1950" spc="3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sectores</a:t>
            </a:r>
            <a:r>
              <a:rPr sz="1950" spc="3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recoge</a:t>
            </a:r>
            <a:r>
              <a:rPr sz="1950" spc="3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un</a:t>
            </a:r>
            <a:r>
              <a:rPr sz="1950" spc="3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avance</a:t>
            </a:r>
            <a:r>
              <a:rPr sz="1950" spc="3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anual</a:t>
            </a:r>
            <a:r>
              <a:rPr sz="1950" spc="3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del</a:t>
            </a:r>
            <a:r>
              <a:rPr sz="1950" spc="3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0,7%</a:t>
            </a:r>
            <a:r>
              <a:rPr sz="1950" spc="3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en</a:t>
            </a:r>
            <a:r>
              <a:rPr sz="1950" spc="3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el</a:t>
            </a:r>
            <a:r>
              <a:rPr sz="1950" spc="3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caso</a:t>
            </a:r>
            <a:r>
              <a:rPr sz="1950" spc="3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del</a:t>
            </a:r>
            <a:r>
              <a:rPr sz="1950" spc="3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sector</a:t>
            </a:r>
            <a:r>
              <a:rPr sz="1950" spc="3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industrial,</a:t>
            </a:r>
            <a:r>
              <a:rPr sz="1950" spc="3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del</a:t>
            </a:r>
            <a:r>
              <a:rPr sz="1950" spc="3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1,5%</a:t>
            </a:r>
            <a:r>
              <a:rPr sz="1950" spc="3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en</a:t>
            </a:r>
            <a:r>
              <a:rPr sz="1950" spc="3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el</a:t>
            </a:r>
            <a:r>
              <a:rPr sz="1950" spc="3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de</a:t>
            </a:r>
            <a:r>
              <a:rPr sz="1950" spc="3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spc="-25" dirty="0">
                <a:solidFill>
                  <a:srgbClr val="49124C"/>
                </a:solidFill>
                <a:latin typeface="NewJuneSemibold"/>
                <a:cs typeface="NewJuneSemibold"/>
              </a:rPr>
              <a:t>la 	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construcción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y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del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2,2%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en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spc="-10" dirty="0">
                <a:solidFill>
                  <a:srgbClr val="49124C"/>
                </a:solidFill>
                <a:latin typeface="NewJuneSemibold"/>
                <a:cs typeface="NewJuneSemibold"/>
              </a:rPr>
              <a:t>servicios.</a:t>
            </a:r>
            <a:endParaRPr sz="1950" dirty="0">
              <a:latin typeface="NewJuneSemibold"/>
              <a:cs typeface="NewJuneSemibold"/>
            </a:endParaRPr>
          </a:p>
          <a:p>
            <a:pPr marL="260985" marR="24765" indent="-248920" algn="just">
              <a:lnSpc>
                <a:spcPct val="101499"/>
              </a:lnSpc>
              <a:spcBef>
                <a:spcPts val="1485"/>
              </a:spcBef>
              <a:buChar char="•"/>
              <a:tabLst>
                <a:tab pos="263525" algn="l"/>
              </a:tabLst>
            </a:pP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La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Demanda</a:t>
            </a:r>
            <a:r>
              <a:rPr sz="1950" spc="6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interna</a:t>
            </a:r>
            <a:r>
              <a:rPr sz="1950" spc="6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ha</a:t>
            </a:r>
            <a:r>
              <a:rPr sz="1950" spc="6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experimentado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en</a:t>
            </a:r>
            <a:r>
              <a:rPr sz="1950" spc="6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el</a:t>
            </a:r>
            <a:r>
              <a:rPr sz="1950" spc="6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tercer</a:t>
            </a:r>
            <a:r>
              <a:rPr sz="1950" spc="6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trimestre</a:t>
            </a:r>
            <a:r>
              <a:rPr sz="1950" spc="6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del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año</a:t>
            </a:r>
            <a:r>
              <a:rPr sz="1950" spc="6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un</a:t>
            </a:r>
            <a:r>
              <a:rPr sz="1950" spc="6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crecimiento</a:t>
            </a:r>
            <a:r>
              <a:rPr sz="1950" spc="6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interanual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del</a:t>
            </a:r>
            <a:r>
              <a:rPr sz="1950" spc="6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spc="-10" dirty="0">
                <a:solidFill>
                  <a:srgbClr val="49124C"/>
                </a:solidFill>
                <a:latin typeface="NewJuneSemibold"/>
                <a:cs typeface="NewJuneSemibold"/>
              </a:rPr>
              <a:t>2,0%. 	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Este</a:t>
            </a:r>
            <a:r>
              <a:rPr sz="1950" spc="4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crecimiento</a:t>
            </a:r>
            <a:r>
              <a:rPr sz="1950" spc="4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se</a:t>
            </a:r>
            <a:r>
              <a:rPr sz="1950" spc="4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sitúa</a:t>
            </a:r>
            <a:r>
              <a:rPr sz="1950" spc="4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por</a:t>
            </a:r>
            <a:r>
              <a:rPr sz="1950" spc="4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encima</a:t>
            </a:r>
            <a:r>
              <a:rPr sz="1950" spc="4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del</a:t>
            </a:r>
            <a:r>
              <a:rPr sz="1950" spc="4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estimado</a:t>
            </a:r>
            <a:r>
              <a:rPr sz="1950" spc="4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para</a:t>
            </a:r>
            <a:r>
              <a:rPr sz="1950" spc="4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el</a:t>
            </a:r>
            <a:r>
              <a:rPr sz="1950" spc="4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conjunto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del</a:t>
            </a:r>
            <a:r>
              <a:rPr sz="1950" spc="4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PIB</a:t>
            </a:r>
            <a:r>
              <a:rPr sz="1950" spc="4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(1,8%),</a:t>
            </a:r>
            <a:r>
              <a:rPr sz="1950" spc="4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por</a:t>
            </a:r>
            <a:r>
              <a:rPr sz="1950" spc="4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lo</a:t>
            </a:r>
            <a:r>
              <a:rPr sz="1950" spc="4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que</a:t>
            </a:r>
            <a:r>
              <a:rPr sz="1950" spc="4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la</a:t>
            </a:r>
            <a:r>
              <a:rPr sz="1950" spc="4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spc="-10" dirty="0">
                <a:solidFill>
                  <a:srgbClr val="49124C"/>
                </a:solidFill>
                <a:latin typeface="NewJuneSemibold"/>
                <a:cs typeface="NewJuneSemibold"/>
              </a:rPr>
              <a:t>aportación 	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del</a:t>
            </a:r>
            <a:r>
              <a:rPr sz="1950" spc="4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Sector</a:t>
            </a:r>
            <a:r>
              <a:rPr sz="1950" spc="4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exterior</a:t>
            </a:r>
            <a:r>
              <a:rPr sz="1950" spc="4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ha</a:t>
            </a:r>
            <a:r>
              <a:rPr sz="1950" spc="4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sido</a:t>
            </a:r>
            <a:r>
              <a:rPr sz="1950" spc="4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negativa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durante</a:t>
            </a:r>
            <a:r>
              <a:rPr sz="1950" spc="4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el</a:t>
            </a:r>
            <a:r>
              <a:rPr sz="1950" spc="4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tercer</a:t>
            </a:r>
            <a:r>
              <a:rPr sz="1950" spc="4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trimestre</a:t>
            </a:r>
            <a:r>
              <a:rPr sz="1950" spc="4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del</a:t>
            </a:r>
            <a:r>
              <a:rPr sz="1950" spc="4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spc="-20" dirty="0">
                <a:solidFill>
                  <a:srgbClr val="49124C"/>
                </a:solidFill>
                <a:latin typeface="NewJuneSemibold"/>
                <a:cs typeface="NewJuneSemibold"/>
              </a:rPr>
              <a:t>año.</a:t>
            </a:r>
            <a:endParaRPr sz="1950" dirty="0">
              <a:latin typeface="NewJuneSemibold"/>
              <a:cs typeface="NewJuneSemibold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098" y="3391683"/>
            <a:ext cx="6473992" cy="3662016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5134" y="3391680"/>
            <a:ext cx="11456196" cy="3716540"/>
          </a:xfrm>
          <a:prstGeom prst="rect">
            <a:avLst/>
          </a:prstGeom>
        </p:spPr>
      </p:pic>
      <p:sp>
        <p:nvSpPr>
          <p:cNvPr id="8" name="object 13">
            <a:extLst>
              <a:ext uri="{FF2B5EF4-FFF2-40B4-BE49-F238E27FC236}">
                <a16:creationId xmlns:a16="http://schemas.microsoft.com/office/drawing/2014/main" id="{BBF527A3-B058-8515-9EB6-FD7ECD147CCE}"/>
              </a:ext>
            </a:extLst>
          </p:cNvPr>
          <p:cNvSpPr txBox="1"/>
          <p:nvPr/>
        </p:nvSpPr>
        <p:spPr>
          <a:xfrm>
            <a:off x="783087" y="1834774"/>
            <a:ext cx="7758430" cy="7797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950" dirty="0">
                <a:solidFill>
                  <a:srgbClr val="49124C"/>
                </a:solidFill>
                <a:latin typeface="NewJuneBold"/>
                <a:cs typeface="NewJuneBold"/>
              </a:rPr>
              <a:t>Crecimiento</a:t>
            </a:r>
            <a:r>
              <a:rPr sz="4950" spc="-240" dirty="0">
                <a:solidFill>
                  <a:srgbClr val="49124C"/>
                </a:solidFill>
                <a:latin typeface="NewJuneBold"/>
                <a:cs typeface="NewJuneBold"/>
              </a:rPr>
              <a:t> </a:t>
            </a:r>
            <a:r>
              <a:rPr sz="3300" dirty="0">
                <a:solidFill>
                  <a:srgbClr val="49124C"/>
                </a:solidFill>
                <a:latin typeface="NewJuneBold"/>
                <a:cs typeface="NewJuneBold"/>
              </a:rPr>
              <a:t>(3º</a:t>
            </a:r>
            <a:r>
              <a:rPr sz="3300" spc="-155" dirty="0">
                <a:solidFill>
                  <a:srgbClr val="49124C"/>
                </a:solidFill>
                <a:latin typeface="NewJuneBold"/>
                <a:cs typeface="NewJuneBold"/>
              </a:rPr>
              <a:t> </a:t>
            </a:r>
            <a:r>
              <a:rPr sz="3300" dirty="0">
                <a:solidFill>
                  <a:srgbClr val="49124C"/>
                </a:solidFill>
                <a:latin typeface="NewJuneBold"/>
                <a:cs typeface="NewJuneBold"/>
              </a:rPr>
              <a:t>Trimestre</a:t>
            </a:r>
            <a:r>
              <a:rPr sz="3300" spc="-160" dirty="0">
                <a:solidFill>
                  <a:srgbClr val="49124C"/>
                </a:solidFill>
                <a:latin typeface="NewJuneBold"/>
                <a:cs typeface="NewJuneBold"/>
              </a:rPr>
              <a:t> </a:t>
            </a:r>
            <a:r>
              <a:rPr sz="3300" spc="-10" dirty="0">
                <a:solidFill>
                  <a:srgbClr val="49124C"/>
                </a:solidFill>
                <a:latin typeface="NewJuneBold"/>
                <a:cs typeface="NewJuneBold"/>
              </a:rPr>
              <a:t>2024)</a:t>
            </a:r>
            <a:endParaRPr sz="3300" dirty="0">
              <a:latin typeface="NewJuneBold"/>
              <a:cs typeface="NewJuneBold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69E2258-60D6-A37B-15FE-B14135E475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97"/>
            <a:ext cx="20104100" cy="11308554"/>
          </a:xfrm>
          <a:prstGeom prst="rect">
            <a:avLst/>
          </a:prstGeom>
        </p:spPr>
      </p:pic>
      <p:sp>
        <p:nvSpPr>
          <p:cNvPr id="12" name="object 15">
            <a:extLst>
              <a:ext uri="{FF2B5EF4-FFF2-40B4-BE49-F238E27FC236}">
                <a16:creationId xmlns:a16="http://schemas.microsoft.com/office/drawing/2014/main" id="{371A6DBF-CBFF-7837-6330-ACF3679642A2}"/>
              </a:ext>
            </a:extLst>
          </p:cNvPr>
          <p:cNvSpPr txBox="1"/>
          <p:nvPr/>
        </p:nvSpPr>
        <p:spPr>
          <a:xfrm>
            <a:off x="783087" y="1834774"/>
            <a:ext cx="2719705" cy="7797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950" spc="-10" dirty="0">
                <a:solidFill>
                  <a:srgbClr val="49124C"/>
                </a:solidFill>
                <a:latin typeface="NewJuneBold"/>
                <a:cs typeface="NewJuneBold"/>
              </a:rPr>
              <a:t>Industria</a:t>
            </a:r>
            <a:endParaRPr sz="4950" dirty="0">
              <a:latin typeface="NewJuneBold"/>
              <a:cs typeface="NewJuneBold"/>
            </a:endParaRPr>
          </a:p>
        </p:txBody>
      </p:sp>
      <p:sp>
        <p:nvSpPr>
          <p:cNvPr id="11" name="object 3">
            <a:extLst>
              <a:ext uri="{FF2B5EF4-FFF2-40B4-BE49-F238E27FC236}">
                <a16:creationId xmlns:a16="http://schemas.microsoft.com/office/drawing/2014/main" id="{B6F54D90-1DF4-EC30-7F8C-43D442B26906}"/>
              </a:ext>
            </a:extLst>
          </p:cNvPr>
          <p:cNvSpPr txBox="1"/>
          <p:nvPr/>
        </p:nvSpPr>
        <p:spPr>
          <a:xfrm>
            <a:off x="3463633" y="8282338"/>
            <a:ext cx="12945110" cy="20237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63525" marR="5080" indent="-251460">
              <a:lnSpc>
                <a:spcPct val="101499"/>
              </a:lnSpc>
              <a:spcBef>
                <a:spcPts val="90"/>
              </a:spcBef>
              <a:buChar char="•"/>
              <a:tabLst>
                <a:tab pos="263525" algn="l"/>
              </a:tabLst>
            </a:pP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La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figura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de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la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izquierda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muestra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las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ponderaciones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que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tienen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en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el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IPI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los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bienes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por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destino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spc="-10" dirty="0">
                <a:solidFill>
                  <a:srgbClr val="49124C"/>
                </a:solidFill>
                <a:latin typeface="NewJuneSemibold"/>
                <a:cs typeface="NewJuneSemibold"/>
              </a:rPr>
              <a:t>económico.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Se</a:t>
            </a:r>
            <a:r>
              <a:rPr sz="1950" spc="4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puede</a:t>
            </a:r>
            <a:r>
              <a:rPr sz="1950" spc="4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apreciar</a:t>
            </a:r>
            <a:r>
              <a:rPr sz="1950" spc="4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la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diferencia</a:t>
            </a:r>
            <a:r>
              <a:rPr sz="1950" spc="4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de</a:t>
            </a:r>
            <a:r>
              <a:rPr sz="1950" spc="4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perfil</a:t>
            </a:r>
            <a:r>
              <a:rPr sz="1950" spc="4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entre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Euskadi</a:t>
            </a:r>
            <a:r>
              <a:rPr sz="1950" spc="4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y</a:t>
            </a:r>
            <a:r>
              <a:rPr sz="1950" spc="4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el</a:t>
            </a:r>
            <a:r>
              <a:rPr sz="1950" spc="4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conjunto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del</a:t>
            </a:r>
            <a:r>
              <a:rPr sz="1950" spc="4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spc="-10" dirty="0">
                <a:solidFill>
                  <a:srgbClr val="49124C"/>
                </a:solidFill>
                <a:latin typeface="NewJuneSemibold"/>
                <a:cs typeface="NewJuneSemibold"/>
              </a:rPr>
              <a:t>Estado.</a:t>
            </a:r>
            <a:endParaRPr sz="1950">
              <a:latin typeface="NewJuneSemibold"/>
              <a:cs typeface="NewJuneSemibold"/>
            </a:endParaRPr>
          </a:p>
          <a:p>
            <a:pPr marL="263525" marR="95250" indent="-251460">
              <a:lnSpc>
                <a:spcPct val="101499"/>
              </a:lnSpc>
              <a:spcBef>
                <a:spcPts val="1485"/>
              </a:spcBef>
              <a:buChar char="•"/>
              <a:tabLst>
                <a:tab pos="263525" algn="l"/>
              </a:tabLst>
            </a:pP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La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figura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de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la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derecha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muestra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la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comparación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de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enero-octubre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2024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vs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2023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en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cuanto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a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spc="-10" dirty="0">
                <a:solidFill>
                  <a:srgbClr val="49124C"/>
                </a:solidFill>
                <a:latin typeface="NewJuneSemibold"/>
                <a:cs typeface="NewJuneSemibold"/>
              </a:rPr>
              <a:t>producción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industrial.</a:t>
            </a:r>
            <a:r>
              <a:rPr sz="1950" spc="4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Tal</a:t>
            </a:r>
            <a:r>
              <a:rPr sz="1950" spc="4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y</a:t>
            </a:r>
            <a:r>
              <a:rPr sz="1950" spc="4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como</a:t>
            </a:r>
            <a:r>
              <a:rPr sz="1950" spc="4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se</a:t>
            </a:r>
            <a:r>
              <a:rPr sz="1950" spc="4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puede</a:t>
            </a:r>
            <a:r>
              <a:rPr sz="1950" spc="4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apreciar</a:t>
            </a:r>
            <a:r>
              <a:rPr sz="1950" spc="4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la</a:t>
            </a:r>
            <a:r>
              <a:rPr sz="1950" spc="4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producción</a:t>
            </a:r>
            <a:r>
              <a:rPr sz="1950" spc="4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de</a:t>
            </a:r>
            <a:r>
              <a:rPr sz="1950" spc="4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bienes</a:t>
            </a:r>
            <a:r>
              <a:rPr sz="1950" spc="4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de</a:t>
            </a:r>
            <a:r>
              <a:rPr sz="1950" spc="4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consumo</a:t>
            </a:r>
            <a:r>
              <a:rPr sz="1950" spc="4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no</a:t>
            </a:r>
            <a:r>
              <a:rPr sz="1950" spc="4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duradero,</a:t>
            </a:r>
            <a:r>
              <a:rPr sz="1950" spc="4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y</a:t>
            </a:r>
            <a:r>
              <a:rPr sz="1950" spc="4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debido</a:t>
            </a:r>
            <a:r>
              <a:rPr sz="1950" spc="4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a</a:t>
            </a:r>
            <a:r>
              <a:rPr sz="1950" spc="4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spc="-20" dirty="0">
                <a:solidFill>
                  <a:srgbClr val="49124C"/>
                </a:solidFill>
                <a:latin typeface="NewJuneSemibold"/>
                <a:cs typeface="NewJuneSemibold"/>
              </a:rPr>
              <a:t>ello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los</a:t>
            </a:r>
            <a:r>
              <a:rPr sz="1950" spc="4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bienes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de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consumo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en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general,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ha</a:t>
            </a:r>
            <a:r>
              <a:rPr sz="1950" spc="4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sido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superior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a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la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habida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en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2023.</a:t>
            </a:r>
            <a:r>
              <a:rPr sz="1950" spc="4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Los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bienes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intermedios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tienen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spc="-25" dirty="0">
                <a:solidFill>
                  <a:srgbClr val="49124C"/>
                </a:solidFill>
                <a:latin typeface="NewJuneSemibold"/>
                <a:cs typeface="NewJuneSemibold"/>
              </a:rPr>
              <a:t>un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leve</a:t>
            </a:r>
            <a:r>
              <a:rPr sz="1950" spc="2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spc="-10" dirty="0">
                <a:solidFill>
                  <a:srgbClr val="49124C"/>
                </a:solidFill>
                <a:latin typeface="NewJuneSemibold"/>
                <a:cs typeface="NewJuneSemibold"/>
              </a:rPr>
              <a:t>crecimiento.</a:t>
            </a:r>
            <a:endParaRPr sz="1950">
              <a:latin typeface="NewJuneSemibold"/>
              <a:cs typeface="NewJuneSemibold"/>
            </a:endParaRPr>
          </a:p>
        </p:txBody>
      </p:sp>
      <p:grpSp>
        <p:nvGrpSpPr>
          <p:cNvPr id="13" name="object 4">
            <a:extLst>
              <a:ext uri="{FF2B5EF4-FFF2-40B4-BE49-F238E27FC236}">
                <a16:creationId xmlns:a16="http://schemas.microsoft.com/office/drawing/2014/main" id="{239A584E-9E8A-850B-62E0-C87483368145}"/>
              </a:ext>
            </a:extLst>
          </p:cNvPr>
          <p:cNvGrpSpPr/>
          <p:nvPr/>
        </p:nvGrpSpPr>
        <p:grpSpPr>
          <a:xfrm>
            <a:off x="1858603" y="3158290"/>
            <a:ext cx="7724775" cy="4712970"/>
            <a:chOff x="1858603" y="3158290"/>
            <a:chExt cx="7724775" cy="4712970"/>
          </a:xfrm>
        </p:grpSpPr>
        <p:pic>
          <p:nvPicPr>
            <p:cNvPr id="14" name="object 5">
              <a:extLst>
                <a:ext uri="{FF2B5EF4-FFF2-40B4-BE49-F238E27FC236}">
                  <a16:creationId xmlns:a16="http://schemas.microsoft.com/office/drawing/2014/main" id="{66AEA047-FC93-038A-67A2-EA29177E31FC}"/>
                </a:ext>
              </a:extLst>
            </p:cNvPr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58603" y="3158290"/>
              <a:ext cx="7724397" cy="4413412"/>
            </a:xfrm>
            <a:prstGeom prst="rect">
              <a:avLst/>
            </a:prstGeom>
          </p:spPr>
        </p:pic>
        <p:sp>
          <p:nvSpPr>
            <p:cNvPr id="15" name="object 6">
              <a:extLst>
                <a:ext uri="{FF2B5EF4-FFF2-40B4-BE49-F238E27FC236}">
                  <a16:creationId xmlns:a16="http://schemas.microsoft.com/office/drawing/2014/main" id="{5E1EA063-F7D3-382C-4F1B-1D221E7A1803}"/>
                </a:ext>
              </a:extLst>
            </p:cNvPr>
            <p:cNvSpPr/>
            <p:nvPr/>
          </p:nvSpPr>
          <p:spPr>
            <a:xfrm>
              <a:off x="6104526" y="3494236"/>
              <a:ext cx="2445385" cy="4371975"/>
            </a:xfrm>
            <a:custGeom>
              <a:avLst/>
              <a:gdLst/>
              <a:ahLst/>
              <a:cxnLst/>
              <a:rect l="l" t="t" r="r" b="b"/>
              <a:pathLst>
                <a:path w="2445384" h="4371975">
                  <a:moveTo>
                    <a:pt x="0" y="2185797"/>
                  </a:moveTo>
                  <a:lnTo>
                    <a:pt x="469" y="2124616"/>
                  </a:lnTo>
                  <a:lnTo>
                    <a:pt x="1870" y="2063850"/>
                  </a:lnTo>
                  <a:lnTo>
                    <a:pt x="4190" y="2003522"/>
                  </a:lnTo>
                  <a:lnTo>
                    <a:pt x="7416" y="1943654"/>
                  </a:lnTo>
                  <a:lnTo>
                    <a:pt x="11537" y="1884268"/>
                  </a:lnTo>
                  <a:lnTo>
                    <a:pt x="16539" y="1825385"/>
                  </a:lnTo>
                  <a:lnTo>
                    <a:pt x="22412" y="1767028"/>
                  </a:lnTo>
                  <a:lnTo>
                    <a:pt x="29142" y="1709218"/>
                  </a:lnTo>
                  <a:lnTo>
                    <a:pt x="36718" y="1651977"/>
                  </a:lnTo>
                  <a:lnTo>
                    <a:pt x="45126" y="1595327"/>
                  </a:lnTo>
                  <a:lnTo>
                    <a:pt x="54356" y="1539291"/>
                  </a:lnTo>
                  <a:lnTo>
                    <a:pt x="64394" y="1483889"/>
                  </a:lnTo>
                  <a:lnTo>
                    <a:pt x="75229" y="1429144"/>
                  </a:lnTo>
                  <a:lnTo>
                    <a:pt x="86847" y="1375079"/>
                  </a:lnTo>
                  <a:lnTo>
                    <a:pt x="99237" y="1321713"/>
                  </a:lnTo>
                  <a:lnTo>
                    <a:pt x="112387" y="1269071"/>
                  </a:lnTo>
                  <a:lnTo>
                    <a:pt x="126284" y="1217173"/>
                  </a:lnTo>
                  <a:lnTo>
                    <a:pt x="140917" y="1166041"/>
                  </a:lnTo>
                  <a:lnTo>
                    <a:pt x="156272" y="1115698"/>
                  </a:lnTo>
                  <a:lnTo>
                    <a:pt x="172337" y="1066166"/>
                  </a:lnTo>
                  <a:lnTo>
                    <a:pt x="189101" y="1017465"/>
                  </a:lnTo>
                  <a:lnTo>
                    <a:pt x="206551" y="969618"/>
                  </a:lnTo>
                  <a:lnTo>
                    <a:pt x="224675" y="922648"/>
                  </a:lnTo>
                  <a:lnTo>
                    <a:pt x="243460" y="876575"/>
                  </a:lnTo>
                  <a:lnTo>
                    <a:pt x="262894" y="831423"/>
                  </a:lnTo>
                  <a:lnTo>
                    <a:pt x="282966" y="787212"/>
                  </a:lnTo>
                  <a:lnTo>
                    <a:pt x="303662" y="743965"/>
                  </a:lnTo>
                  <a:lnTo>
                    <a:pt x="324971" y="701703"/>
                  </a:lnTo>
                  <a:lnTo>
                    <a:pt x="346880" y="660449"/>
                  </a:lnTo>
                  <a:lnTo>
                    <a:pt x="369377" y="620224"/>
                  </a:lnTo>
                  <a:lnTo>
                    <a:pt x="392449" y="581051"/>
                  </a:lnTo>
                  <a:lnTo>
                    <a:pt x="416085" y="542951"/>
                  </a:lnTo>
                  <a:lnTo>
                    <a:pt x="440273" y="505946"/>
                  </a:lnTo>
                  <a:lnTo>
                    <a:pt x="464999" y="470058"/>
                  </a:lnTo>
                  <a:lnTo>
                    <a:pt x="490252" y="435309"/>
                  </a:lnTo>
                  <a:lnTo>
                    <a:pt x="516020" y="401721"/>
                  </a:lnTo>
                  <a:lnTo>
                    <a:pt x="542289" y="369315"/>
                  </a:lnTo>
                  <a:lnTo>
                    <a:pt x="569049" y="338115"/>
                  </a:lnTo>
                  <a:lnTo>
                    <a:pt x="596286" y="308141"/>
                  </a:lnTo>
                  <a:lnTo>
                    <a:pt x="623989" y="279415"/>
                  </a:lnTo>
                  <a:lnTo>
                    <a:pt x="652145" y="251961"/>
                  </a:lnTo>
                  <a:lnTo>
                    <a:pt x="680742" y="225798"/>
                  </a:lnTo>
                  <a:lnTo>
                    <a:pt x="709768" y="200950"/>
                  </a:lnTo>
                  <a:lnTo>
                    <a:pt x="769056" y="155284"/>
                  </a:lnTo>
                  <a:lnTo>
                    <a:pt x="829911" y="115138"/>
                  </a:lnTo>
                  <a:lnTo>
                    <a:pt x="892237" y="80687"/>
                  </a:lnTo>
                  <a:lnTo>
                    <a:pt x="955934" y="52107"/>
                  </a:lnTo>
                  <a:lnTo>
                    <a:pt x="1020904" y="29573"/>
                  </a:lnTo>
                  <a:lnTo>
                    <a:pt x="1087050" y="13260"/>
                  </a:lnTo>
                  <a:lnTo>
                    <a:pt x="1154273" y="3344"/>
                  </a:lnTo>
                  <a:lnTo>
                    <a:pt x="1222475" y="0"/>
                  </a:lnTo>
                  <a:lnTo>
                    <a:pt x="1256693" y="839"/>
                  </a:lnTo>
                  <a:lnTo>
                    <a:pt x="1324418" y="7491"/>
                  </a:lnTo>
                  <a:lnTo>
                    <a:pt x="1391115" y="20628"/>
                  </a:lnTo>
                  <a:lnTo>
                    <a:pt x="1456685" y="40073"/>
                  </a:lnTo>
                  <a:lnTo>
                    <a:pt x="1521031" y="65652"/>
                  </a:lnTo>
                  <a:lnTo>
                    <a:pt x="1584054" y="97189"/>
                  </a:lnTo>
                  <a:lnTo>
                    <a:pt x="1645657" y="134510"/>
                  </a:lnTo>
                  <a:lnTo>
                    <a:pt x="1705741" y="177438"/>
                  </a:lnTo>
                  <a:lnTo>
                    <a:pt x="1764209" y="225798"/>
                  </a:lnTo>
                  <a:lnTo>
                    <a:pt x="1792806" y="251961"/>
                  </a:lnTo>
                  <a:lnTo>
                    <a:pt x="1820962" y="279415"/>
                  </a:lnTo>
                  <a:lnTo>
                    <a:pt x="1848664" y="308141"/>
                  </a:lnTo>
                  <a:lnTo>
                    <a:pt x="1875902" y="338115"/>
                  </a:lnTo>
                  <a:lnTo>
                    <a:pt x="1902661" y="369315"/>
                  </a:lnTo>
                  <a:lnTo>
                    <a:pt x="1928931" y="401721"/>
                  </a:lnTo>
                  <a:lnTo>
                    <a:pt x="1954699" y="435309"/>
                  </a:lnTo>
                  <a:lnTo>
                    <a:pt x="1979952" y="470058"/>
                  </a:lnTo>
                  <a:lnTo>
                    <a:pt x="2004678" y="505946"/>
                  </a:lnTo>
                  <a:lnTo>
                    <a:pt x="2028865" y="542951"/>
                  </a:lnTo>
                  <a:lnTo>
                    <a:pt x="2052502" y="581051"/>
                  </a:lnTo>
                  <a:lnTo>
                    <a:pt x="2075574" y="620224"/>
                  </a:lnTo>
                  <a:lnTo>
                    <a:pt x="2098071" y="660449"/>
                  </a:lnTo>
                  <a:lnTo>
                    <a:pt x="2119980" y="701703"/>
                  </a:lnTo>
                  <a:lnTo>
                    <a:pt x="2141289" y="743965"/>
                  </a:lnTo>
                  <a:lnTo>
                    <a:pt x="2161985" y="787212"/>
                  </a:lnTo>
                  <a:lnTo>
                    <a:pt x="2182056" y="831423"/>
                  </a:lnTo>
                  <a:lnTo>
                    <a:pt x="2201491" y="876575"/>
                  </a:lnTo>
                  <a:lnTo>
                    <a:pt x="2220276" y="922648"/>
                  </a:lnTo>
                  <a:lnTo>
                    <a:pt x="2238400" y="969618"/>
                  </a:lnTo>
                  <a:lnTo>
                    <a:pt x="2255850" y="1017465"/>
                  </a:lnTo>
                  <a:lnTo>
                    <a:pt x="2272613" y="1066166"/>
                  </a:lnTo>
                  <a:lnTo>
                    <a:pt x="2288679" y="1115698"/>
                  </a:lnTo>
                  <a:lnTo>
                    <a:pt x="2304034" y="1166041"/>
                  </a:lnTo>
                  <a:lnTo>
                    <a:pt x="2318666" y="1217173"/>
                  </a:lnTo>
                  <a:lnTo>
                    <a:pt x="2332564" y="1269071"/>
                  </a:lnTo>
                  <a:lnTo>
                    <a:pt x="2345713" y="1321713"/>
                  </a:lnTo>
                  <a:lnTo>
                    <a:pt x="2358104" y="1375079"/>
                  </a:lnTo>
                  <a:lnTo>
                    <a:pt x="2369722" y="1429144"/>
                  </a:lnTo>
                  <a:lnTo>
                    <a:pt x="2380557" y="1483889"/>
                  </a:lnTo>
                  <a:lnTo>
                    <a:pt x="2390595" y="1539291"/>
                  </a:lnTo>
                  <a:lnTo>
                    <a:pt x="2399824" y="1595327"/>
                  </a:lnTo>
                  <a:lnTo>
                    <a:pt x="2408233" y="1651977"/>
                  </a:lnTo>
                  <a:lnTo>
                    <a:pt x="2415809" y="1709218"/>
                  </a:lnTo>
                  <a:lnTo>
                    <a:pt x="2422539" y="1767028"/>
                  </a:lnTo>
                  <a:lnTo>
                    <a:pt x="2428411" y="1825385"/>
                  </a:lnTo>
                  <a:lnTo>
                    <a:pt x="2433414" y="1884268"/>
                  </a:lnTo>
                  <a:lnTo>
                    <a:pt x="2437535" y="1943654"/>
                  </a:lnTo>
                  <a:lnTo>
                    <a:pt x="2440761" y="2003522"/>
                  </a:lnTo>
                  <a:lnTo>
                    <a:pt x="2443081" y="2063850"/>
                  </a:lnTo>
                  <a:lnTo>
                    <a:pt x="2444482" y="2124616"/>
                  </a:lnTo>
                  <a:lnTo>
                    <a:pt x="2444951" y="2185797"/>
                  </a:lnTo>
                  <a:lnTo>
                    <a:pt x="2444482" y="2246978"/>
                  </a:lnTo>
                  <a:lnTo>
                    <a:pt x="2443081" y="2307744"/>
                  </a:lnTo>
                  <a:lnTo>
                    <a:pt x="2440761" y="2368071"/>
                  </a:lnTo>
                  <a:lnTo>
                    <a:pt x="2437535" y="2427939"/>
                  </a:lnTo>
                  <a:lnTo>
                    <a:pt x="2433414" y="2487326"/>
                  </a:lnTo>
                  <a:lnTo>
                    <a:pt x="2428411" y="2546208"/>
                  </a:lnTo>
                  <a:lnTo>
                    <a:pt x="2422539" y="2604566"/>
                  </a:lnTo>
                  <a:lnTo>
                    <a:pt x="2415809" y="2662376"/>
                  </a:lnTo>
                  <a:lnTo>
                    <a:pt x="2408233" y="2719617"/>
                  </a:lnTo>
                  <a:lnTo>
                    <a:pt x="2399824" y="2776266"/>
                  </a:lnTo>
                  <a:lnTo>
                    <a:pt x="2390595" y="2832303"/>
                  </a:lnTo>
                  <a:lnTo>
                    <a:pt x="2380557" y="2887705"/>
                  </a:lnTo>
                  <a:lnTo>
                    <a:pt x="2369722" y="2942449"/>
                  </a:lnTo>
                  <a:lnTo>
                    <a:pt x="2358104" y="2996515"/>
                  </a:lnTo>
                  <a:lnTo>
                    <a:pt x="2345713" y="3049880"/>
                  </a:lnTo>
                  <a:lnTo>
                    <a:pt x="2332564" y="3102523"/>
                  </a:lnTo>
                  <a:lnTo>
                    <a:pt x="2318666" y="3154421"/>
                  </a:lnTo>
                  <a:lnTo>
                    <a:pt x="2304034" y="3205552"/>
                  </a:lnTo>
                  <a:lnTo>
                    <a:pt x="2288679" y="3255895"/>
                  </a:lnTo>
                  <a:lnTo>
                    <a:pt x="2272613" y="3305428"/>
                  </a:lnTo>
                  <a:lnTo>
                    <a:pt x="2255850" y="3354129"/>
                  </a:lnTo>
                  <a:lnTo>
                    <a:pt x="2238400" y="3401975"/>
                  </a:lnTo>
                  <a:lnTo>
                    <a:pt x="2220276" y="3448946"/>
                  </a:lnTo>
                  <a:lnTo>
                    <a:pt x="2201491" y="3495018"/>
                  </a:lnTo>
                  <a:lnTo>
                    <a:pt x="2182056" y="3540171"/>
                  </a:lnTo>
                  <a:lnTo>
                    <a:pt x="2161985" y="3584382"/>
                  </a:lnTo>
                  <a:lnTo>
                    <a:pt x="2141289" y="3627629"/>
                  </a:lnTo>
                  <a:lnTo>
                    <a:pt x="2119980" y="3669891"/>
                  </a:lnTo>
                  <a:lnTo>
                    <a:pt x="2098071" y="3711145"/>
                  </a:lnTo>
                  <a:lnTo>
                    <a:pt x="2075574" y="3751370"/>
                  </a:lnTo>
                  <a:lnTo>
                    <a:pt x="2052502" y="3790543"/>
                  </a:lnTo>
                  <a:lnTo>
                    <a:pt x="2028865" y="3828643"/>
                  </a:lnTo>
                  <a:lnTo>
                    <a:pt x="2004678" y="3865648"/>
                  </a:lnTo>
                  <a:lnTo>
                    <a:pt x="1979952" y="3901536"/>
                  </a:lnTo>
                  <a:lnTo>
                    <a:pt x="1954699" y="3936285"/>
                  </a:lnTo>
                  <a:lnTo>
                    <a:pt x="1928931" y="3969873"/>
                  </a:lnTo>
                  <a:lnTo>
                    <a:pt x="1902661" y="4002278"/>
                  </a:lnTo>
                  <a:lnTo>
                    <a:pt x="1875902" y="4033479"/>
                  </a:lnTo>
                  <a:lnTo>
                    <a:pt x="1848664" y="4063453"/>
                  </a:lnTo>
                  <a:lnTo>
                    <a:pt x="1820962" y="4092178"/>
                  </a:lnTo>
                  <a:lnTo>
                    <a:pt x="1792806" y="4119633"/>
                  </a:lnTo>
                  <a:lnTo>
                    <a:pt x="1764209" y="4145796"/>
                  </a:lnTo>
                  <a:lnTo>
                    <a:pt x="1735183" y="4170644"/>
                  </a:lnTo>
                  <a:lnTo>
                    <a:pt x="1675895" y="4216310"/>
                  </a:lnTo>
                  <a:lnTo>
                    <a:pt x="1615039" y="4256456"/>
                  </a:lnTo>
                  <a:lnTo>
                    <a:pt x="1552714" y="4290907"/>
                  </a:lnTo>
                  <a:lnTo>
                    <a:pt x="1489017" y="4319487"/>
                  </a:lnTo>
                  <a:lnTo>
                    <a:pt x="1424047" y="4342021"/>
                  </a:lnTo>
                  <a:lnTo>
                    <a:pt x="1357901" y="4358334"/>
                  </a:lnTo>
                  <a:lnTo>
                    <a:pt x="1290678" y="4368250"/>
                  </a:lnTo>
                  <a:lnTo>
                    <a:pt x="1222475" y="4371594"/>
                  </a:lnTo>
                  <a:lnTo>
                    <a:pt x="1188258" y="4370754"/>
                  </a:lnTo>
                  <a:lnTo>
                    <a:pt x="1120533" y="4364102"/>
                  </a:lnTo>
                  <a:lnTo>
                    <a:pt x="1053836" y="4350966"/>
                  </a:lnTo>
                  <a:lnTo>
                    <a:pt x="988266" y="4331520"/>
                  </a:lnTo>
                  <a:lnTo>
                    <a:pt x="923920" y="4305942"/>
                  </a:lnTo>
                  <a:lnTo>
                    <a:pt x="860896" y="4274404"/>
                  </a:lnTo>
                  <a:lnTo>
                    <a:pt x="799294" y="4237084"/>
                  </a:lnTo>
                  <a:lnTo>
                    <a:pt x="739210" y="4194156"/>
                  </a:lnTo>
                  <a:lnTo>
                    <a:pt x="680742" y="4145796"/>
                  </a:lnTo>
                  <a:lnTo>
                    <a:pt x="652145" y="4119633"/>
                  </a:lnTo>
                  <a:lnTo>
                    <a:pt x="623989" y="4092178"/>
                  </a:lnTo>
                  <a:lnTo>
                    <a:pt x="596286" y="4063453"/>
                  </a:lnTo>
                  <a:lnTo>
                    <a:pt x="569049" y="4033479"/>
                  </a:lnTo>
                  <a:lnTo>
                    <a:pt x="542289" y="4002278"/>
                  </a:lnTo>
                  <a:lnTo>
                    <a:pt x="516020" y="3969873"/>
                  </a:lnTo>
                  <a:lnTo>
                    <a:pt x="490252" y="3936285"/>
                  </a:lnTo>
                  <a:lnTo>
                    <a:pt x="464999" y="3901536"/>
                  </a:lnTo>
                  <a:lnTo>
                    <a:pt x="440273" y="3865648"/>
                  </a:lnTo>
                  <a:lnTo>
                    <a:pt x="416085" y="3828643"/>
                  </a:lnTo>
                  <a:lnTo>
                    <a:pt x="392449" y="3790543"/>
                  </a:lnTo>
                  <a:lnTo>
                    <a:pt x="369377" y="3751370"/>
                  </a:lnTo>
                  <a:lnTo>
                    <a:pt x="346880" y="3711145"/>
                  </a:lnTo>
                  <a:lnTo>
                    <a:pt x="324971" y="3669891"/>
                  </a:lnTo>
                  <a:lnTo>
                    <a:pt x="303662" y="3627629"/>
                  </a:lnTo>
                  <a:lnTo>
                    <a:pt x="282966" y="3584382"/>
                  </a:lnTo>
                  <a:lnTo>
                    <a:pt x="262894" y="3540171"/>
                  </a:lnTo>
                  <a:lnTo>
                    <a:pt x="243460" y="3495018"/>
                  </a:lnTo>
                  <a:lnTo>
                    <a:pt x="224675" y="3448946"/>
                  </a:lnTo>
                  <a:lnTo>
                    <a:pt x="206551" y="3401975"/>
                  </a:lnTo>
                  <a:lnTo>
                    <a:pt x="189101" y="3354129"/>
                  </a:lnTo>
                  <a:lnTo>
                    <a:pt x="172337" y="3305428"/>
                  </a:lnTo>
                  <a:lnTo>
                    <a:pt x="156272" y="3255895"/>
                  </a:lnTo>
                  <a:lnTo>
                    <a:pt x="140917" y="3205552"/>
                  </a:lnTo>
                  <a:lnTo>
                    <a:pt x="126284" y="3154421"/>
                  </a:lnTo>
                  <a:lnTo>
                    <a:pt x="112387" y="3102523"/>
                  </a:lnTo>
                  <a:lnTo>
                    <a:pt x="99237" y="3049880"/>
                  </a:lnTo>
                  <a:lnTo>
                    <a:pt x="86847" y="2996515"/>
                  </a:lnTo>
                  <a:lnTo>
                    <a:pt x="75229" y="2942449"/>
                  </a:lnTo>
                  <a:lnTo>
                    <a:pt x="64394" y="2887705"/>
                  </a:lnTo>
                  <a:lnTo>
                    <a:pt x="54356" y="2832303"/>
                  </a:lnTo>
                  <a:lnTo>
                    <a:pt x="45126" y="2776266"/>
                  </a:lnTo>
                  <a:lnTo>
                    <a:pt x="36718" y="2719617"/>
                  </a:lnTo>
                  <a:lnTo>
                    <a:pt x="29142" y="2662376"/>
                  </a:lnTo>
                  <a:lnTo>
                    <a:pt x="22412" y="2604566"/>
                  </a:lnTo>
                  <a:lnTo>
                    <a:pt x="16539" y="2546208"/>
                  </a:lnTo>
                  <a:lnTo>
                    <a:pt x="11537" y="2487326"/>
                  </a:lnTo>
                  <a:lnTo>
                    <a:pt x="7416" y="2427939"/>
                  </a:lnTo>
                  <a:lnTo>
                    <a:pt x="4190" y="2368071"/>
                  </a:lnTo>
                  <a:lnTo>
                    <a:pt x="1870" y="2307744"/>
                  </a:lnTo>
                  <a:lnTo>
                    <a:pt x="469" y="2246978"/>
                  </a:lnTo>
                  <a:lnTo>
                    <a:pt x="0" y="2185797"/>
                  </a:lnTo>
                  <a:close/>
                </a:path>
              </a:pathLst>
            </a:custGeom>
            <a:ln w="1047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7">
            <a:extLst>
              <a:ext uri="{FF2B5EF4-FFF2-40B4-BE49-F238E27FC236}">
                <a16:creationId xmlns:a16="http://schemas.microsoft.com/office/drawing/2014/main" id="{2940A046-9D9C-1FBF-D8D4-86A30654C3E5}"/>
              </a:ext>
            </a:extLst>
          </p:cNvPr>
          <p:cNvGrpSpPr/>
          <p:nvPr/>
        </p:nvGrpSpPr>
        <p:grpSpPr>
          <a:xfrm>
            <a:off x="10707433" y="3179727"/>
            <a:ext cx="8104505" cy="4956175"/>
            <a:chOff x="10707433" y="3179727"/>
            <a:chExt cx="8104505" cy="4956175"/>
          </a:xfrm>
        </p:grpSpPr>
        <p:pic>
          <p:nvPicPr>
            <p:cNvPr id="17" name="object 8">
              <a:extLst>
                <a:ext uri="{FF2B5EF4-FFF2-40B4-BE49-F238E27FC236}">
                  <a16:creationId xmlns:a16="http://schemas.microsoft.com/office/drawing/2014/main" id="{1D9E1CC6-79B7-21A3-F5EF-70BDC1C52F16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707433" y="3179727"/>
              <a:ext cx="7665370" cy="4084451"/>
            </a:xfrm>
            <a:prstGeom prst="rect">
              <a:avLst/>
            </a:prstGeom>
          </p:spPr>
        </p:pic>
        <p:sp>
          <p:nvSpPr>
            <p:cNvPr id="18" name="object 9">
              <a:extLst>
                <a:ext uri="{FF2B5EF4-FFF2-40B4-BE49-F238E27FC236}">
                  <a16:creationId xmlns:a16="http://schemas.microsoft.com/office/drawing/2014/main" id="{2B47A322-2030-9440-47E0-F022227D23E1}"/>
                </a:ext>
              </a:extLst>
            </p:cNvPr>
            <p:cNvSpPr/>
            <p:nvPr/>
          </p:nvSpPr>
          <p:spPr>
            <a:xfrm>
              <a:off x="15147549" y="4054265"/>
              <a:ext cx="3654425" cy="4071620"/>
            </a:xfrm>
            <a:custGeom>
              <a:avLst/>
              <a:gdLst/>
              <a:ahLst/>
              <a:cxnLst/>
              <a:rect l="l" t="t" r="r" b="b"/>
              <a:pathLst>
                <a:path w="3654425" h="4071620">
                  <a:moveTo>
                    <a:pt x="0" y="2035718"/>
                  </a:moveTo>
                  <a:lnTo>
                    <a:pt x="561" y="1984763"/>
                  </a:lnTo>
                  <a:lnTo>
                    <a:pt x="2235" y="1934115"/>
                  </a:lnTo>
                  <a:lnTo>
                    <a:pt x="5011" y="1883790"/>
                  </a:lnTo>
                  <a:lnTo>
                    <a:pt x="8874" y="1833802"/>
                  </a:lnTo>
                  <a:lnTo>
                    <a:pt x="13811" y="1784166"/>
                  </a:lnTo>
                  <a:lnTo>
                    <a:pt x="19809" y="1734895"/>
                  </a:lnTo>
                  <a:lnTo>
                    <a:pt x="26856" y="1686006"/>
                  </a:lnTo>
                  <a:lnTo>
                    <a:pt x="34938" y="1637511"/>
                  </a:lnTo>
                  <a:lnTo>
                    <a:pt x="44042" y="1589427"/>
                  </a:lnTo>
                  <a:lnTo>
                    <a:pt x="54155" y="1541766"/>
                  </a:lnTo>
                  <a:lnTo>
                    <a:pt x="65263" y="1494545"/>
                  </a:lnTo>
                  <a:lnTo>
                    <a:pt x="77355" y="1447777"/>
                  </a:lnTo>
                  <a:lnTo>
                    <a:pt x="90416" y="1401478"/>
                  </a:lnTo>
                  <a:lnTo>
                    <a:pt x="104434" y="1355661"/>
                  </a:lnTo>
                  <a:lnTo>
                    <a:pt x="119395" y="1310342"/>
                  </a:lnTo>
                  <a:lnTo>
                    <a:pt x="135287" y="1265534"/>
                  </a:lnTo>
                  <a:lnTo>
                    <a:pt x="152096" y="1221253"/>
                  </a:lnTo>
                  <a:lnTo>
                    <a:pt x="169810" y="1177513"/>
                  </a:lnTo>
                  <a:lnTo>
                    <a:pt x="188415" y="1134328"/>
                  </a:lnTo>
                  <a:lnTo>
                    <a:pt x="207897" y="1091714"/>
                  </a:lnTo>
                  <a:lnTo>
                    <a:pt x="228245" y="1049684"/>
                  </a:lnTo>
                  <a:lnTo>
                    <a:pt x="249445" y="1008254"/>
                  </a:lnTo>
                  <a:lnTo>
                    <a:pt x="271484" y="967438"/>
                  </a:lnTo>
                  <a:lnTo>
                    <a:pt x="294348" y="927250"/>
                  </a:lnTo>
                  <a:lnTo>
                    <a:pt x="318025" y="887706"/>
                  </a:lnTo>
                  <a:lnTo>
                    <a:pt x="342502" y="848819"/>
                  </a:lnTo>
                  <a:lnTo>
                    <a:pt x="367765" y="810604"/>
                  </a:lnTo>
                  <a:lnTo>
                    <a:pt x="393802" y="773076"/>
                  </a:lnTo>
                  <a:lnTo>
                    <a:pt x="420599" y="736250"/>
                  </a:lnTo>
                  <a:lnTo>
                    <a:pt x="448144" y="700139"/>
                  </a:lnTo>
                  <a:lnTo>
                    <a:pt x="476422" y="664759"/>
                  </a:lnTo>
                  <a:lnTo>
                    <a:pt x="505422" y="630125"/>
                  </a:lnTo>
                  <a:lnTo>
                    <a:pt x="535130" y="596250"/>
                  </a:lnTo>
                  <a:lnTo>
                    <a:pt x="565532" y="563149"/>
                  </a:lnTo>
                  <a:lnTo>
                    <a:pt x="596617" y="530837"/>
                  </a:lnTo>
                  <a:lnTo>
                    <a:pt x="628370" y="499329"/>
                  </a:lnTo>
                  <a:lnTo>
                    <a:pt x="660779" y="468638"/>
                  </a:lnTo>
                  <a:lnTo>
                    <a:pt x="693831" y="438781"/>
                  </a:lnTo>
                  <a:lnTo>
                    <a:pt x="727512" y="409770"/>
                  </a:lnTo>
                  <a:lnTo>
                    <a:pt x="761810" y="381622"/>
                  </a:lnTo>
                  <a:lnTo>
                    <a:pt x="796711" y="354349"/>
                  </a:lnTo>
                  <a:lnTo>
                    <a:pt x="832202" y="327968"/>
                  </a:lnTo>
                  <a:lnTo>
                    <a:pt x="868270" y="302492"/>
                  </a:lnTo>
                  <a:lnTo>
                    <a:pt x="904903" y="277936"/>
                  </a:lnTo>
                  <a:lnTo>
                    <a:pt x="942086" y="254315"/>
                  </a:lnTo>
                  <a:lnTo>
                    <a:pt x="979808" y="231643"/>
                  </a:lnTo>
                  <a:lnTo>
                    <a:pt x="1018054" y="209935"/>
                  </a:lnTo>
                  <a:lnTo>
                    <a:pt x="1056812" y="189205"/>
                  </a:lnTo>
                  <a:lnTo>
                    <a:pt x="1096069" y="169469"/>
                  </a:lnTo>
                  <a:lnTo>
                    <a:pt x="1135811" y="150739"/>
                  </a:lnTo>
                  <a:lnTo>
                    <a:pt x="1176026" y="133032"/>
                  </a:lnTo>
                  <a:lnTo>
                    <a:pt x="1216700" y="116362"/>
                  </a:lnTo>
                  <a:lnTo>
                    <a:pt x="1257821" y="100743"/>
                  </a:lnTo>
                  <a:lnTo>
                    <a:pt x="1299375" y="86190"/>
                  </a:lnTo>
                  <a:lnTo>
                    <a:pt x="1341349" y="72718"/>
                  </a:lnTo>
                  <a:lnTo>
                    <a:pt x="1383730" y="60340"/>
                  </a:lnTo>
                  <a:lnTo>
                    <a:pt x="1426505" y="49072"/>
                  </a:lnTo>
                  <a:lnTo>
                    <a:pt x="1469662" y="38929"/>
                  </a:lnTo>
                  <a:lnTo>
                    <a:pt x="1513185" y="29924"/>
                  </a:lnTo>
                  <a:lnTo>
                    <a:pt x="1557064" y="22072"/>
                  </a:lnTo>
                  <a:lnTo>
                    <a:pt x="1601285" y="15388"/>
                  </a:lnTo>
                  <a:lnTo>
                    <a:pt x="1645834" y="9887"/>
                  </a:lnTo>
                  <a:lnTo>
                    <a:pt x="1690698" y="5583"/>
                  </a:lnTo>
                  <a:lnTo>
                    <a:pt x="1735865" y="2491"/>
                  </a:lnTo>
                  <a:lnTo>
                    <a:pt x="1781321" y="625"/>
                  </a:lnTo>
                  <a:lnTo>
                    <a:pt x="1827054" y="0"/>
                  </a:lnTo>
                  <a:lnTo>
                    <a:pt x="1872786" y="625"/>
                  </a:lnTo>
                  <a:lnTo>
                    <a:pt x="1918242" y="2491"/>
                  </a:lnTo>
                  <a:lnTo>
                    <a:pt x="1963408" y="5583"/>
                  </a:lnTo>
                  <a:lnTo>
                    <a:pt x="2008272" y="9887"/>
                  </a:lnTo>
                  <a:lnTo>
                    <a:pt x="2052821" y="15388"/>
                  </a:lnTo>
                  <a:lnTo>
                    <a:pt x="2097041" y="22072"/>
                  </a:lnTo>
                  <a:lnTo>
                    <a:pt x="2140919" y="29924"/>
                  </a:lnTo>
                  <a:lnTo>
                    <a:pt x="2184443" y="38929"/>
                  </a:lnTo>
                  <a:lnTo>
                    <a:pt x="2227599" y="49072"/>
                  </a:lnTo>
                  <a:lnTo>
                    <a:pt x="2270374" y="60340"/>
                  </a:lnTo>
                  <a:lnTo>
                    <a:pt x="2312755" y="72718"/>
                  </a:lnTo>
                  <a:lnTo>
                    <a:pt x="2354729" y="86190"/>
                  </a:lnTo>
                  <a:lnTo>
                    <a:pt x="2396283" y="100743"/>
                  </a:lnTo>
                  <a:lnTo>
                    <a:pt x="2437403" y="116362"/>
                  </a:lnTo>
                  <a:lnTo>
                    <a:pt x="2478077" y="133032"/>
                  </a:lnTo>
                  <a:lnTo>
                    <a:pt x="2518292" y="150739"/>
                  </a:lnTo>
                  <a:lnTo>
                    <a:pt x="2558034" y="169469"/>
                  </a:lnTo>
                  <a:lnTo>
                    <a:pt x="2597291" y="189205"/>
                  </a:lnTo>
                  <a:lnTo>
                    <a:pt x="2636049" y="209935"/>
                  </a:lnTo>
                  <a:lnTo>
                    <a:pt x="2674295" y="231643"/>
                  </a:lnTo>
                  <a:lnTo>
                    <a:pt x="2712017" y="254315"/>
                  </a:lnTo>
                  <a:lnTo>
                    <a:pt x="2749200" y="277936"/>
                  </a:lnTo>
                  <a:lnTo>
                    <a:pt x="2785833" y="302492"/>
                  </a:lnTo>
                  <a:lnTo>
                    <a:pt x="2821901" y="327968"/>
                  </a:lnTo>
                  <a:lnTo>
                    <a:pt x="2857392" y="354349"/>
                  </a:lnTo>
                  <a:lnTo>
                    <a:pt x="2892293" y="381622"/>
                  </a:lnTo>
                  <a:lnTo>
                    <a:pt x="2926591" y="409770"/>
                  </a:lnTo>
                  <a:lnTo>
                    <a:pt x="2960272" y="438781"/>
                  </a:lnTo>
                  <a:lnTo>
                    <a:pt x="2993324" y="468638"/>
                  </a:lnTo>
                  <a:lnTo>
                    <a:pt x="3025733" y="499329"/>
                  </a:lnTo>
                  <a:lnTo>
                    <a:pt x="3057486" y="530837"/>
                  </a:lnTo>
                  <a:lnTo>
                    <a:pt x="3088571" y="563149"/>
                  </a:lnTo>
                  <a:lnTo>
                    <a:pt x="3118974" y="596250"/>
                  </a:lnTo>
                  <a:lnTo>
                    <a:pt x="3148682" y="630125"/>
                  </a:lnTo>
                  <a:lnTo>
                    <a:pt x="3177682" y="664759"/>
                  </a:lnTo>
                  <a:lnTo>
                    <a:pt x="3205960" y="700139"/>
                  </a:lnTo>
                  <a:lnTo>
                    <a:pt x="3233505" y="736250"/>
                  </a:lnTo>
                  <a:lnTo>
                    <a:pt x="3260302" y="773076"/>
                  </a:lnTo>
                  <a:lnTo>
                    <a:pt x="3286339" y="810604"/>
                  </a:lnTo>
                  <a:lnTo>
                    <a:pt x="3311603" y="848819"/>
                  </a:lnTo>
                  <a:lnTo>
                    <a:pt x="3336079" y="887706"/>
                  </a:lnTo>
                  <a:lnTo>
                    <a:pt x="3359757" y="927250"/>
                  </a:lnTo>
                  <a:lnTo>
                    <a:pt x="3382621" y="967438"/>
                  </a:lnTo>
                  <a:lnTo>
                    <a:pt x="3404660" y="1008254"/>
                  </a:lnTo>
                  <a:lnTo>
                    <a:pt x="3425860" y="1049684"/>
                  </a:lnTo>
                  <a:lnTo>
                    <a:pt x="3446208" y="1091714"/>
                  </a:lnTo>
                  <a:lnTo>
                    <a:pt x="3465691" y="1134328"/>
                  </a:lnTo>
                  <a:lnTo>
                    <a:pt x="3484296" y="1177513"/>
                  </a:lnTo>
                  <a:lnTo>
                    <a:pt x="3502010" y="1221253"/>
                  </a:lnTo>
                  <a:lnTo>
                    <a:pt x="3518819" y="1265534"/>
                  </a:lnTo>
                  <a:lnTo>
                    <a:pt x="3534711" y="1310342"/>
                  </a:lnTo>
                  <a:lnTo>
                    <a:pt x="3549673" y="1355661"/>
                  </a:lnTo>
                  <a:lnTo>
                    <a:pt x="3563691" y="1401478"/>
                  </a:lnTo>
                  <a:lnTo>
                    <a:pt x="3576752" y="1447777"/>
                  </a:lnTo>
                  <a:lnTo>
                    <a:pt x="3588844" y="1494545"/>
                  </a:lnTo>
                  <a:lnTo>
                    <a:pt x="3599952" y="1541766"/>
                  </a:lnTo>
                  <a:lnTo>
                    <a:pt x="3610065" y="1589427"/>
                  </a:lnTo>
                  <a:lnTo>
                    <a:pt x="3619169" y="1637511"/>
                  </a:lnTo>
                  <a:lnTo>
                    <a:pt x="3627251" y="1686006"/>
                  </a:lnTo>
                  <a:lnTo>
                    <a:pt x="3634298" y="1734895"/>
                  </a:lnTo>
                  <a:lnTo>
                    <a:pt x="3640297" y="1784166"/>
                  </a:lnTo>
                  <a:lnTo>
                    <a:pt x="3645234" y="1833802"/>
                  </a:lnTo>
                  <a:lnTo>
                    <a:pt x="3649097" y="1883790"/>
                  </a:lnTo>
                  <a:lnTo>
                    <a:pt x="3651872" y="1934115"/>
                  </a:lnTo>
                  <a:lnTo>
                    <a:pt x="3653547" y="1984763"/>
                  </a:lnTo>
                  <a:lnTo>
                    <a:pt x="3654108" y="2035718"/>
                  </a:lnTo>
                  <a:lnTo>
                    <a:pt x="3653547" y="2086673"/>
                  </a:lnTo>
                  <a:lnTo>
                    <a:pt x="3651872" y="2137320"/>
                  </a:lnTo>
                  <a:lnTo>
                    <a:pt x="3649097" y="2187645"/>
                  </a:lnTo>
                  <a:lnTo>
                    <a:pt x="3645234" y="2237633"/>
                  </a:lnTo>
                  <a:lnTo>
                    <a:pt x="3640297" y="2287269"/>
                  </a:lnTo>
                  <a:lnTo>
                    <a:pt x="3634298" y="2336540"/>
                  </a:lnTo>
                  <a:lnTo>
                    <a:pt x="3627251" y="2385430"/>
                  </a:lnTo>
                  <a:lnTo>
                    <a:pt x="3619169" y="2433924"/>
                  </a:lnTo>
                  <a:lnTo>
                    <a:pt x="3610065" y="2482009"/>
                  </a:lnTo>
                  <a:lnTo>
                    <a:pt x="3599952" y="2529669"/>
                  </a:lnTo>
                  <a:lnTo>
                    <a:pt x="3588844" y="2576890"/>
                  </a:lnTo>
                  <a:lnTo>
                    <a:pt x="3576752" y="2623658"/>
                  </a:lnTo>
                  <a:lnTo>
                    <a:pt x="3563691" y="2669957"/>
                  </a:lnTo>
                  <a:lnTo>
                    <a:pt x="3549673" y="2715774"/>
                  </a:lnTo>
                  <a:lnTo>
                    <a:pt x="3534711" y="2761094"/>
                  </a:lnTo>
                  <a:lnTo>
                    <a:pt x="3518819" y="2805901"/>
                  </a:lnTo>
                  <a:lnTo>
                    <a:pt x="3502010" y="2850182"/>
                  </a:lnTo>
                  <a:lnTo>
                    <a:pt x="3484296" y="2893923"/>
                  </a:lnTo>
                  <a:lnTo>
                    <a:pt x="3465691" y="2937107"/>
                  </a:lnTo>
                  <a:lnTo>
                    <a:pt x="3446208" y="2979721"/>
                  </a:lnTo>
                  <a:lnTo>
                    <a:pt x="3425860" y="3021751"/>
                  </a:lnTo>
                  <a:lnTo>
                    <a:pt x="3404660" y="3063181"/>
                  </a:lnTo>
                  <a:lnTo>
                    <a:pt x="3382621" y="3103997"/>
                  </a:lnTo>
                  <a:lnTo>
                    <a:pt x="3359757" y="3144185"/>
                  </a:lnTo>
                  <a:lnTo>
                    <a:pt x="3336079" y="3183730"/>
                  </a:lnTo>
                  <a:lnTo>
                    <a:pt x="3311603" y="3222616"/>
                  </a:lnTo>
                  <a:lnTo>
                    <a:pt x="3286339" y="3260831"/>
                  </a:lnTo>
                  <a:lnTo>
                    <a:pt x="3260302" y="3298359"/>
                  </a:lnTo>
                  <a:lnTo>
                    <a:pt x="3233505" y="3335185"/>
                  </a:lnTo>
                  <a:lnTo>
                    <a:pt x="3205960" y="3371296"/>
                  </a:lnTo>
                  <a:lnTo>
                    <a:pt x="3177682" y="3406676"/>
                  </a:lnTo>
                  <a:lnTo>
                    <a:pt x="3148682" y="3441311"/>
                  </a:lnTo>
                  <a:lnTo>
                    <a:pt x="3118974" y="3475186"/>
                  </a:lnTo>
                  <a:lnTo>
                    <a:pt x="3088571" y="3508286"/>
                  </a:lnTo>
                  <a:lnTo>
                    <a:pt x="3057486" y="3540598"/>
                  </a:lnTo>
                  <a:lnTo>
                    <a:pt x="3025733" y="3572106"/>
                  </a:lnTo>
                  <a:lnTo>
                    <a:pt x="2993324" y="3602797"/>
                  </a:lnTo>
                  <a:lnTo>
                    <a:pt x="2960272" y="3632655"/>
                  </a:lnTo>
                  <a:lnTo>
                    <a:pt x="2926591" y="3661665"/>
                  </a:lnTo>
                  <a:lnTo>
                    <a:pt x="2892293" y="3689814"/>
                  </a:lnTo>
                  <a:lnTo>
                    <a:pt x="2857392" y="3717086"/>
                  </a:lnTo>
                  <a:lnTo>
                    <a:pt x="2821901" y="3743468"/>
                  </a:lnTo>
                  <a:lnTo>
                    <a:pt x="2785833" y="3768943"/>
                  </a:lnTo>
                  <a:lnTo>
                    <a:pt x="2749200" y="3793499"/>
                  </a:lnTo>
                  <a:lnTo>
                    <a:pt x="2712017" y="3817120"/>
                  </a:lnTo>
                  <a:lnTo>
                    <a:pt x="2674295" y="3839792"/>
                  </a:lnTo>
                  <a:lnTo>
                    <a:pt x="2636049" y="3861500"/>
                  </a:lnTo>
                  <a:lnTo>
                    <a:pt x="2597291" y="3882230"/>
                  </a:lnTo>
                  <a:lnTo>
                    <a:pt x="2558034" y="3901967"/>
                  </a:lnTo>
                  <a:lnTo>
                    <a:pt x="2518292" y="3920696"/>
                  </a:lnTo>
                  <a:lnTo>
                    <a:pt x="2478077" y="3938403"/>
                  </a:lnTo>
                  <a:lnTo>
                    <a:pt x="2437403" y="3955073"/>
                  </a:lnTo>
                  <a:lnTo>
                    <a:pt x="2396283" y="3970692"/>
                  </a:lnTo>
                  <a:lnTo>
                    <a:pt x="2354729" y="3985245"/>
                  </a:lnTo>
                  <a:lnTo>
                    <a:pt x="2312755" y="3998718"/>
                  </a:lnTo>
                  <a:lnTo>
                    <a:pt x="2270374" y="4011095"/>
                  </a:lnTo>
                  <a:lnTo>
                    <a:pt x="2227599" y="4022363"/>
                  </a:lnTo>
                  <a:lnTo>
                    <a:pt x="2184443" y="4032507"/>
                  </a:lnTo>
                  <a:lnTo>
                    <a:pt x="2140919" y="4041512"/>
                  </a:lnTo>
                  <a:lnTo>
                    <a:pt x="2097041" y="4049363"/>
                  </a:lnTo>
                  <a:lnTo>
                    <a:pt x="2052821" y="4056047"/>
                  </a:lnTo>
                  <a:lnTo>
                    <a:pt x="2008272" y="4061548"/>
                  </a:lnTo>
                  <a:lnTo>
                    <a:pt x="1963408" y="4065852"/>
                  </a:lnTo>
                  <a:lnTo>
                    <a:pt x="1918242" y="4068944"/>
                  </a:lnTo>
                  <a:lnTo>
                    <a:pt x="1872786" y="4070810"/>
                  </a:lnTo>
                  <a:lnTo>
                    <a:pt x="1827054" y="4071436"/>
                  </a:lnTo>
                  <a:lnTo>
                    <a:pt x="1781321" y="4070810"/>
                  </a:lnTo>
                  <a:lnTo>
                    <a:pt x="1735865" y="4068944"/>
                  </a:lnTo>
                  <a:lnTo>
                    <a:pt x="1690698" y="4065852"/>
                  </a:lnTo>
                  <a:lnTo>
                    <a:pt x="1645834" y="4061548"/>
                  </a:lnTo>
                  <a:lnTo>
                    <a:pt x="1601285" y="4056047"/>
                  </a:lnTo>
                  <a:lnTo>
                    <a:pt x="1557064" y="4049363"/>
                  </a:lnTo>
                  <a:lnTo>
                    <a:pt x="1513185" y="4041512"/>
                  </a:lnTo>
                  <a:lnTo>
                    <a:pt x="1469662" y="4032507"/>
                  </a:lnTo>
                  <a:lnTo>
                    <a:pt x="1426505" y="4022363"/>
                  </a:lnTo>
                  <a:lnTo>
                    <a:pt x="1383730" y="4011095"/>
                  </a:lnTo>
                  <a:lnTo>
                    <a:pt x="1341349" y="3998718"/>
                  </a:lnTo>
                  <a:lnTo>
                    <a:pt x="1299375" y="3985245"/>
                  </a:lnTo>
                  <a:lnTo>
                    <a:pt x="1257821" y="3970692"/>
                  </a:lnTo>
                  <a:lnTo>
                    <a:pt x="1216700" y="3955073"/>
                  </a:lnTo>
                  <a:lnTo>
                    <a:pt x="1176026" y="3938403"/>
                  </a:lnTo>
                  <a:lnTo>
                    <a:pt x="1135811" y="3920696"/>
                  </a:lnTo>
                  <a:lnTo>
                    <a:pt x="1096069" y="3901967"/>
                  </a:lnTo>
                  <a:lnTo>
                    <a:pt x="1056812" y="3882230"/>
                  </a:lnTo>
                  <a:lnTo>
                    <a:pt x="1018054" y="3861500"/>
                  </a:lnTo>
                  <a:lnTo>
                    <a:pt x="979808" y="3839792"/>
                  </a:lnTo>
                  <a:lnTo>
                    <a:pt x="942086" y="3817120"/>
                  </a:lnTo>
                  <a:lnTo>
                    <a:pt x="904903" y="3793499"/>
                  </a:lnTo>
                  <a:lnTo>
                    <a:pt x="868270" y="3768943"/>
                  </a:lnTo>
                  <a:lnTo>
                    <a:pt x="832202" y="3743468"/>
                  </a:lnTo>
                  <a:lnTo>
                    <a:pt x="796711" y="3717086"/>
                  </a:lnTo>
                  <a:lnTo>
                    <a:pt x="761810" y="3689814"/>
                  </a:lnTo>
                  <a:lnTo>
                    <a:pt x="727512" y="3661665"/>
                  </a:lnTo>
                  <a:lnTo>
                    <a:pt x="693831" y="3632655"/>
                  </a:lnTo>
                  <a:lnTo>
                    <a:pt x="660779" y="3602797"/>
                  </a:lnTo>
                  <a:lnTo>
                    <a:pt x="628370" y="3572106"/>
                  </a:lnTo>
                  <a:lnTo>
                    <a:pt x="596617" y="3540598"/>
                  </a:lnTo>
                  <a:lnTo>
                    <a:pt x="565532" y="3508286"/>
                  </a:lnTo>
                  <a:lnTo>
                    <a:pt x="535130" y="3475186"/>
                  </a:lnTo>
                  <a:lnTo>
                    <a:pt x="505422" y="3441311"/>
                  </a:lnTo>
                  <a:lnTo>
                    <a:pt x="476422" y="3406676"/>
                  </a:lnTo>
                  <a:lnTo>
                    <a:pt x="448144" y="3371296"/>
                  </a:lnTo>
                  <a:lnTo>
                    <a:pt x="420599" y="3335185"/>
                  </a:lnTo>
                  <a:lnTo>
                    <a:pt x="393802" y="3298359"/>
                  </a:lnTo>
                  <a:lnTo>
                    <a:pt x="367765" y="3260831"/>
                  </a:lnTo>
                  <a:lnTo>
                    <a:pt x="342502" y="3222616"/>
                  </a:lnTo>
                  <a:lnTo>
                    <a:pt x="318025" y="3183730"/>
                  </a:lnTo>
                  <a:lnTo>
                    <a:pt x="294348" y="3144185"/>
                  </a:lnTo>
                  <a:lnTo>
                    <a:pt x="271484" y="3103997"/>
                  </a:lnTo>
                  <a:lnTo>
                    <a:pt x="249445" y="3063181"/>
                  </a:lnTo>
                  <a:lnTo>
                    <a:pt x="228245" y="3021751"/>
                  </a:lnTo>
                  <a:lnTo>
                    <a:pt x="207897" y="2979721"/>
                  </a:lnTo>
                  <a:lnTo>
                    <a:pt x="188415" y="2937107"/>
                  </a:lnTo>
                  <a:lnTo>
                    <a:pt x="169810" y="2893923"/>
                  </a:lnTo>
                  <a:lnTo>
                    <a:pt x="152096" y="2850182"/>
                  </a:lnTo>
                  <a:lnTo>
                    <a:pt x="135287" y="2805901"/>
                  </a:lnTo>
                  <a:lnTo>
                    <a:pt x="119395" y="2761094"/>
                  </a:lnTo>
                  <a:lnTo>
                    <a:pt x="104434" y="2715774"/>
                  </a:lnTo>
                  <a:lnTo>
                    <a:pt x="90416" y="2669957"/>
                  </a:lnTo>
                  <a:lnTo>
                    <a:pt x="77355" y="2623658"/>
                  </a:lnTo>
                  <a:lnTo>
                    <a:pt x="65263" y="2576890"/>
                  </a:lnTo>
                  <a:lnTo>
                    <a:pt x="54155" y="2529669"/>
                  </a:lnTo>
                  <a:lnTo>
                    <a:pt x="44042" y="2482009"/>
                  </a:lnTo>
                  <a:lnTo>
                    <a:pt x="34938" y="2433924"/>
                  </a:lnTo>
                  <a:lnTo>
                    <a:pt x="26856" y="2385430"/>
                  </a:lnTo>
                  <a:lnTo>
                    <a:pt x="19809" y="2336540"/>
                  </a:lnTo>
                  <a:lnTo>
                    <a:pt x="13811" y="2287269"/>
                  </a:lnTo>
                  <a:lnTo>
                    <a:pt x="8874" y="2237633"/>
                  </a:lnTo>
                  <a:lnTo>
                    <a:pt x="5011" y="2187645"/>
                  </a:lnTo>
                  <a:lnTo>
                    <a:pt x="2235" y="2137320"/>
                  </a:lnTo>
                  <a:lnTo>
                    <a:pt x="561" y="2086673"/>
                  </a:lnTo>
                  <a:lnTo>
                    <a:pt x="0" y="2035718"/>
                  </a:lnTo>
                  <a:close/>
                </a:path>
              </a:pathLst>
            </a:custGeom>
            <a:ln w="2035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0">
            <a:extLst>
              <a:ext uri="{FF2B5EF4-FFF2-40B4-BE49-F238E27FC236}">
                <a16:creationId xmlns:a16="http://schemas.microsoft.com/office/drawing/2014/main" id="{1984EF61-D28E-66E4-1207-DE76C457853C}"/>
              </a:ext>
            </a:extLst>
          </p:cNvPr>
          <p:cNvSpPr txBox="1"/>
          <p:nvPr/>
        </p:nvSpPr>
        <p:spPr>
          <a:xfrm>
            <a:off x="804029" y="10474624"/>
            <a:ext cx="868680" cy="20637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sz="1200" dirty="0">
                <a:solidFill>
                  <a:srgbClr val="49124C"/>
                </a:solidFill>
                <a:latin typeface="NewJuneRegular"/>
                <a:cs typeface="NewJuneRegular"/>
              </a:rPr>
              <a:t>Fuente:</a:t>
            </a:r>
            <a:r>
              <a:rPr sz="1200" spc="114" dirty="0">
                <a:solidFill>
                  <a:srgbClr val="49124C"/>
                </a:solidFill>
                <a:latin typeface="NewJuneRegular"/>
                <a:cs typeface="NewJuneRegular"/>
              </a:rPr>
              <a:t> </a:t>
            </a:r>
            <a:r>
              <a:rPr sz="1200" spc="-25" dirty="0">
                <a:solidFill>
                  <a:srgbClr val="49124C"/>
                </a:solidFill>
                <a:latin typeface="NewJuneRegular"/>
                <a:cs typeface="NewJuneRegular"/>
              </a:rPr>
              <a:t>INE</a:t>
            </a:r>
            <a:endParaRPr sz="1200">
              <a:latin typeface="NewJuneRegular"/>
              <a:cs typeface="NewJuneRegular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A54E349B-F561-2EE4-D69C-8EA0AB3F00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97"/>
            <a:ext cx="20104100" cy="11308554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804029" y="10467085"/>
            <a:ext cx="1115695" cy="2139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200" dirty="0">
                <a:solidFill>
                  <a:srgbClr val="49124C"/>
                </a:solidFill>
                <a:latin typeface="NewJuneRegular"/>
                <a:cs typeface="NewJuneRegular"/>
              </a:rPr>
              <a:t>Fuente:</a:t>
            </a:r>
            <a:r>
              <a:rPr sz="1200" spc="114" dirty="0">
                <a:solidFill>
                  <a:srgbClr val="49124C"/>
                </a:solidFill>
                <a:latin typeface="NewJuneRegular"/>
                <a:cs typeface="NewJuneRegular"/>
              </a:rPr>
              <a:t> </a:t>
            </a:r>
            <a:r>
              <a:rPr sz="1200" spc="-10" dirty="0">
                <a:solidFill>
                  <a:srgbClr val="49124C"/>
                </a:solidFill>
                <a:latin typeface="NewJuneRegular"/>
                <a:cs typeface="NewJuneRegular"/>
              </a:rPr>
              <a:t>Eustat</a:t>
            </a:r>
            <a:endParaRPr sz="1200">
              <a:latin typeface="NewJuneRegular"/>
              <a:cs typeface="NewJuneRegular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395603" y="8298434"/>
            <a:ext cx="13870940" cy="142049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63525" indent="-250825">
              <a:lnSpc>
                <a:spcPct val="100000"/>
              </a:lnSpc>
              <a:spcBef>
                <a:spcPts val="125"/>
              </a:spcBef>
              <a:buChar char="•"/>
              <a:tabLst>
                <a:tab pos="263525" algn="l"/>
              </a:tabLst>
            </a:pP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La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evolución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del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sector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industrial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está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ligada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al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comportamiento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de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las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spc="-10" dirty="0">
                <a:solidFill>
                  <a:srgbClr val="49124C"/>
                </a:solidFill>
                <a:latin typeface="NewJuneSemibold"/>
                <a:cs typeface="NewJuneSemibold"/>
              </a:rPr>
              <a:t>exportaciones.</a:t>
            </a:r>
            <a:endParaRPr sz="1950">
              <a:latin typeface="NewJuneSemibold"/>
              <a:cs typeface="NewJuneSemibold"/>
            </a:endParaRPr>
          </a:p>
          <a:p>
            <a:pPr marL="263525" marR="5080" indent="-251460">
              <a:lnSpc>
                <a:spcPct val="101499"/>
              </a:lnSpc>
              <a:spcBef>
                <a:spcPts val="1485"/>
              </a:spcBef>
              <a:buChar char="•"/>
              <a:tabLst>
                <a:tab pos="263525" algn="l"/>
              </a:tabLst>
            </a:pP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Las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secciones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arancelarias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más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relevantes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en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el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conjunto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de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las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exportaciones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son: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bienes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de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equipo,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spc="-10" dirty="0">
                <a:solidFill>
                  <a:srgbClr val="49124C"/>
                </a:solidFill>
                <a:latin typeface="NewJuneSemibold"/>
                <a:cs typeface="NewJuneSemibold"/>
              </a:rPr>
              <a:t>material</a:t>
            </a:r>
            <a:r>
              <a:rPr sz="1950" spc="500" dirty="0">
                <a:solidFill>
                  <a:srgbClr val="49124C"/>
                </a:solidFill>
                <a:latin typeface="NewJuneSemibold"/>
                <a:cs typeface="NewJuneSemibold"/>
              </a:rPr>
              <a:t> 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de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transporte,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metales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y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sus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manufacturas</a:t>
            </a:r>
            <a:r>
              <a:rPr sz="1950" spc="6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y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máquinas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y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aparatos.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Excluyendo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las</a:t>
            </a:r>
            <a:r>
              <a:rPr sz="1950" spc="6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últimas,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el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resto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han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tenido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spc="-25" dirty="0">
                <a:solidFill>
                  <a:srgbClr val="49124C"/>
                </a:solidFill>
                <a:latin typeface="NewJuneSemibold"/>
                <a:cs typeface="NewJuneSemibold"/>
              </a:rPr>
              <a:t>un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comportamiento</a:t>
            </a:r>
            <a:r>
              <a:rPr sz="1950" spc="7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negativo.</a:t>
            </a:r>
            <a:r>
              <a:rPr sz="1950" spc="7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Sólo</a:t>
            </a:r>
            <a:r>
              <a:rPr sz="1950" spc="7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tres</a:t>
            </a:r>
            <a:r>
              <a:rPr sz="1950" spc="7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secciones</a:t>
            </a:r>
            <a:r>
              <a:rPr sz="1950" spc="7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en</a:t>
            </a:r>
            <a:r>
              <a:rPr sz="1950" spc="7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positivo</a:t>
            </a:r>
            <a:r>
              <a:rPr sz="1950" spc="7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(datos</a:t>
            </a:r>
            <a:r>
              <a:rPr sz="1950" spc="7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enero-septiembre</a:t>
            </a:r>
            <a:r>
              <a:rPr sz="1950" spc="7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spc="-10" dirty="0">
                <a:solidFill>
                  <a:srgbClr val="49124C"/>
                </a:solidFill>
                <a:latin typeface="NewJuneSemibold"/>
                <a:cs typeface="NewJuneSemibold"/>
              </a:rPr>
              <a:t>2024).</a:t>
            </a:r>
            <a:endParaRPr sz="1950">
              <a:latin typeface="NewJuneSemibold"/>
              <a:cs typeface="NewJuneSemibold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2018583" y="2789957"/>
            <a:ext cx="16455390" cy="5772150"/>
            <a:chOff x="2018583" y="2789957"/>
            <a:chExt cx="16455390" cy="577215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18583" y="2956035"/>
              <a:ext cx="16044548" cy="4755333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2206957" y="2795454"/>
              <a:ext cx="6261735" cy="5761355"/>
            </a:xfrm>
            <a:custGeom>
              <a:avLst/>
              <a:gdLst/>
              <a:ahLst/>
              <a:cxnLst/>
              <a:rect l="l" t="t" r="r" b="b"/>
              <a:pathLst>
                <a:path w="6261734" h="5761355">
                  <a:moveTo>
                    <a:pt x="0" y="2880540"/>
                  </a:moveTo>
                  <a:lnTo>
                    <a:pt x="395" y="2834290"/>
                  </a:lnTo>
                  <a:lnTo>
                    <a:pt x="1577" y="2788215"/>
                  </a:lnTo>
                  <a:lnTo>
                    <a:pt x="3540" y="2742322"/>
                  </a:lnTo>
                  <a:lnTo>
                    <a:pt x="6278" y="2696615"/>
                  </a:lnTo>
                  <a:lnTo>
                    <a:pt x="9785" y="2651101"/>
                  </a:lnTo>
                  <a:lnTo>
                    <a:pt x="14056" y="2605783"/>
                  </a:lnTo>
                  <a:lnTo>
                    <a:pt x="19084" y="2560669"/>
                  </a:lnTo>
                  <a:lnTo>
                    <a:pt x="24863" y="2515763"/>
                  </a:lnTo>
                  <a:lnTo>
                    <a:pt x="31388" y="2471071"/>
                  </a:lnTo>
                  <a:lnTo>
                    <a:pt x="38652" y="2426599"/>
                  </a:lnTo>
                  <a:lnTo>
                    <a:pt x="46650" y="2382350"/>
                  </a:lnTo>
                  <a:lnTo>
                    <a:pt x="55376" y="2338332"/>
                  </a:lnTo>
                  <a:lnTo>
                    <a:pt x="64824" y="2294550"/>
                  </a:lnTo>
                  <a:lnTo>
                    <a:pt x="74987" y="2251008"/>
                  </a:lnTo>
                  <a:lnTo>
                    <a:pt x="85861" y="2207712"/>
                  </a:lnTo>
                  <a:lnTo>
                    <a:pt x="97440" y="2164669"/>
                  </a:lnTo>
                  <a:lnTo>
                    <a:pt x="109716" y="2121882"/>
                  </a:lnTo>
                  <a:lnTo>
                    <a:pt x="122685" y="2079358"/>
                  </a:lnTo>
                  <a:lnTo>
                    <a:pt x="136340" y="2037103"/>
                  </a:lnTo>
                  <a:lnTo>
                    <a:pt x="150677" y="1995120"/>
                  </a:lnTo>
                  <a:lnTo>
                    <a:pt x="165687" y="1953417"/>
                  </a:lnTo>
                  <a:lnTo>
                    <a:pt x="181367" y="1911998"/>
                  </a:lnTo>
                  <a:lnTo>
                    <a:pt x="197710" y="1870869"/>
                  </a:lnTo>
                  <a:lnTo>
                    <a:pt x="214709" y="1830035"/>
                  </a:lnTo>
                  <a:lnTo>
                    <a:pt x="232360" y="1789501"/>
                  </a:lnTo>
                  <a:lnTo>
                    <a:pt x="250656" y="1749274"/>
                  </a:lnTo>
                  <a:lnTo>
                    <a:pt x="269592" y="1709358"/>
                  </a:lnTo>
                  <a:lnTo>
                    <a:pt x="289161" y="1669759"/>
                  </a:lnTo>
                  <a:lnTo>
                    <a:pt x="309357" y="1630482"/>
                  </a:lnTo>
                  <a:lnTo>
                    <a:pt x="330175" y="1591533"/>
                  </a:lnTo>
                  <a:lnTo>
                    <a:pt x="351609" y="1552917"/>
                  </a:lnTo>
                  <a:lnTo>
                    <a:pt x="373652" y="1514640"/>
                  </a:lnTo>
                  <a:lnTo>
                    <a:pt x="396300" y="1476707"/>
                  </a:lnTo>
                  <a:lnTo>
                    <a:pt x="419546" y="1439123"/>
                  </a:lnTo>
                  <a:lnTo>
                    <a:pt x="443383" y="1401894"/>
                  </a:lnTo>
                  <a:lnTo>
                    <a:pt x="467808" y="1365026"/>
                  </a:lnTo>
                  <a:lnTo>
                    <a:pt x="492812" y="1328523"/>
                  </a:lnTo>
                  <a:lnTo>
                    <a:pt x="518391" y="1292392"/>
                  </a:lnTo>
                  <a:lnTo>
                    <a:pt x="544538" y="1256637"/>
                  </a:lnTo>
                  <a:lnTo>
                    <a:pt x="571248" y="1221264"/>
                  </a:lnTo>
                  <a:lnTo>
                    <a:pt x="598515" y="1186278"/>
                  </a:lnTo>
                  <a:lnTo>
                    <a:pt x="626333" y="1151686"/>
                  </a:lnTo>
                  <a:lnTo>
                    <a:pt x="654696" y="1117491"/>
                  </a:lnTo>
                  <a:lnTo>
                    <a:pt x="683597" y="1083701"/>
                  </a:lnTo>
                  <a:lnTo>
                    <a:pt x="713032" y="1050319"/>
                  </a:lnTo>
                  <a:lnTo>
                    <a:pt x="742995" y="1017353"/>
                  </a:lnTo>
                  <a:lnTo>
                    <a:pt x="773478" y="984806"/>
                  </a:lnTo>
                  <a:lnTo>
                    <a:pt x="804477" y="952684"/>
                  </a:lnTo>
                  <a:lnTo>
                    <a:pt x="835986" y="920994"/>
                  </a:lnTo>
                  <a:lnTo>
                    <a:pt x="867998" y="889740"/>
                  </a:lnTo>
                  <a:lnTo>
                    <a:pt x="900508" y="858927"/>
                  </a:lnTo>
                  <a:lnTo>
                    <a:pt x="933510" y="828562"/>
                  </a:lnTo>
                  <a:lnTo>
                    <a:pt x="966998" y="798649"/>
                  </a:lnTo>
                  <a:lnTo>
                    <a:pt x="1000966" y="769195"/>
                  </a:lnTo>
                  <a:lnTo>
                    <a:pt x="1035408" y="740203"/>
                  </a:lnTo>
                  <a:lnTo>
                    <a:pt x="1070319" y="711681"/>
                  </a:lnTo>
                  <a:lnTo>
                    <a:pt x="1105692" y="683633"/>
                  </a:lnTo>
                  <a:lnTo>
                    <a:pt x="1141521" y="656064"/>
                  </a:lnTo>
                  <a:lnTo>
                    <a:pt x="1177801" y="628981"/>
                  </a:lnTo>
                  <a:lnTo>
                    <a:pt x="1214526" y="602389"/>
                  </a:lnTo>
                  <a:lnTo>
                    <a:pt x="1251689" y="576292"/>
                  </a:lnTo>
                  <a:lnTo>
                    <a:pt x="1289285" y="550697"/>
                  </a:lnTo>
                  <a:lnTo>
                    <a:pt x="1327309" y="525608"/>
                  </a:lnTo>
                  <a:lnTo>
                    <a:pt x="1365753" y="501032"/>
                  </a:lnTo>
                  <a:lnTo>
                    <a:pt x="1404613" y="476974"/>
                  </a:lnTo>
                  <a:lnTo>
                    <a:pt x="1443881" y="453439"/>
                  </a:lnTo>
                  <a:lnTo>
                    <a:pt x="1483554" y="430432"/>
                  </a:lnTo>
                  <a:lnTo>
                    <a:pt x="1523623" y="407959"/>
                  </a:lnTo>
                  <a:lnTo>
                    <a:pt x="1564085" y="386026"/>
                  </a:lnTo>
                  <a:lnTo>
                    <a:pt x="1604932" y="364637"/>
                  </a:lnTo>
                  <a:lnTo>
                    <a:pt x="1646159" y="343799"/>
                  </a:lnTo>
                  <a:lnTo>
                    <a:pt x="1687760" y="323517"/>
                  </a:lnTo>
                  <a:lnTo>
                    <a:pt x="1729728" y="303795"/>
                  </a:lnTo>
                  <a:lnTo>
                    <a:pt x="1772059" y="284641"/>
                  </a:lnTo>
                  <a:lnTo>
                    <a:pt x="1814746" y="266058"/>
                  </a:lnTo>
                  <a:lnTo>
                    <a:pt x="1857784" y="248052"/>
                  </a:lnTo>
                  <a:lnTo>
                    <a:pt x="1901166" y="230630"/>
                  </a:lnTo>
                  <a:lnTo>
                    <a:pt x="1944886" y="213796"/>
                  </a:lnTo>
                  <a:lnTo>
                    <a:pt x="1988939" y="197555"/>
                  </a:lnTo>
                  <a:lnTo>
                    <a:pt x="2033319" y="181914"/>
                  </a:lnTo>
                  <a:lnTo>
                    <a:pt x="2078019" y="166877"/>
                  </a:lnTo>
                  <a:lnTo>
                    <a:pt x="2123035" y="152450"/>
                  </a:lnTo>
                  <a:lnTo>
                    <a:pt x="2168359" y="138638"/>
                  </a:lnTo>
                  <a:lnTo>
                    <a:pt x="2213987" y="125447"/>
                  </a:lnTo>
                  <a:lnTo>
                    <a:pt x="2259911" y="112883"/>
                  </a:lnTo>
                  <a:lnTo>
                    <a:pt x="2306128" y="100950"/>
                  </a:lnTo>
                  <a:lnTo>
                    <a:pt x="2352629" y="89654"/>
                  </a:lnTo>
                  <a:lnTo>
                    <a:pt x="2399410" y="79001"/>
                  </a:lnTo>
                  <a:lnTo>
                    <a:pt x="2446465" y="68996"/>
                  </a:lnTo>
                  <a:lnTo>
                    <a:pt x="2493787" y="59644"/>
                  </a:lnTo>
                  <a:lnTo>
                    <a:pt x="2541371" y="50951"/>
                  </a:lnTo>
                  <a:lnTo>
                    <a:pt x="2589212" y="42923"/>
                  </a:lnTo>
                  <a:lnTo>
                    <a:pt x="2637302" y="35564"/>
                  </a:lnTo>
                  <a:lnTo>
                    <a:pt x="2685636" y="28880"/>
                  </a:lnTo>
                  <a:lnTo>
                    <a:pt x="2734209" y="22876"/>
                  </a:lnTo>
                  <a:lnTo>
                    <a:pt x="2783014" y="17559"/>
                  </a:lnTo>
                  <a:lnTo>
                    <a:pt x="2832045" y="12933"/>
                  </a:lnTo>
                  <a:lnTo>
                    <a:pt x="2881297" y="9004"/>
                  </a:lnTo>
                  <a:lnTo>
                    <a:pt x="2930764" y="5777"/>
                  </a:lnTo>
                  <a:lnTo>
                    <a:pt x="2980439" y="3257"/>
                  </a:lnTo>
                  <a:lnTo>
                    <a:pt x="3030317" y="1451"/>
                  </a:lnTo>
                  <a:lnTo>
                    <a:pt x="3080392" y="363"/>
                  </a:lnTo>
                  <a:lnTo>
                    <a:pt x="3130658" y="0"/>
                  </a:lnTo>
                  <a:lnTo>
                    <a:pt x="3180925" y="363"/>
                  </a:lnTo>
                  <a:lnTo>
                    <a:pt x="3231000" y="1451"/>
                  </a:lnTo>
                  <a:lnTo>
                    <a:pt x="3280878" y="3257"/>
                  </a:lnTo>
                  <a:lnTo>
                    <a:pt x="3330554" y="5777"/>
                  </a:lnTo>
                  <a:lnTo>
                    <a:pt x="3380021" y="9004"/>
                  </a:lnTo>
                  <a:lnTo>
                    <a:pt x="3429273" y="12933"/>
                  </a:lnTo>
                  <a:lnTo>
                    <a:pt x="3478304" y="17559"/>
                  </a:lnTo>
                  <a:lnTo>
                    <a:pt x="3527110" y="22876"/>
                  </a:lnTo>
                  <a:lnTo>
                    <a:pt x="3575682" y="28880"/>
                  </a:lnTo>
                  <a:lnTo>
                    <a:pt x="3624017" y="35564"/>
                  </a:lnTo>
                  <a:lnTo>
                    <a:pt x="3672108" y="42923"/>
                  </a:lnTo>
                  <a:lnTo>
                    <a:pt x="3719948" y="50951"/>
                  </a:lnTo>
                  <a:lnTo>
                    <a:pt x="3767532" y="59644"/>
                  </a:lnTo>
                  <a:lnTo>
                    <a:pt x="3814855" y="68996"/>
                  </a:lnTo>
                  <a:lnTo>
                    <a:pt x="3861910" y="79001"/>
                  </a:lnTo>
                  <a:lnTo>
                    <a:pt x="3908691" y="89654"/>
                  </a:lnTo>
                  <a:lnTo>
                    <a:pt x="3955193" y="100950"/>
                  </a:lnTo>
                  <a:lnTo>
                    <a:pt x="4001409" y="112883"/>
                  </a:lnTo>
                  <a:lnTo>
                    <a:pt x="4047334" y="125447"/>
                  </a:lnTo>
                  <a:lnTo>
                    <a:pt x="4092962" y="138638"/>
                  </a:lnTo>
                  <a:lnTo>
                    <a:pt x="4138287" y="152450"/>
                  </a:lnTo>
                  <a:lnTo>
                    <a:pt x="4183302" y="166877"/>
                  </a:lnTo>
                  <a:lnTo>
                    <a:pt x="4228003" y="181914"/>
                  </a:lnTo>
                  <a:lnTo>
                    <a:pt x="4272383" y="197555"/>
                  </a:lnTo>
                  <a:lnTo>
                    <a:pt x="4316436" y="213796"/>
                  </a:lnTo>
                  <a:lnTo>
                    <a:pt x="4360157" y="230630"/>
                  </a:lnTo>
                  <a:lnTo>
                    <a:pt x="4403539" y="248052"/>
                  </a:lnTo>
                  <a:lnTo>
                    <a:pt x="4446576" y="266058"/>
                  </a:lnTo>
                  <a:lnTo>
                    <a:pt x="4489263" y="284641"/>
                  </a:lnTo>
                  <a:lnTo>
                    <a:pt x="4531595" y="303795"/>
                  </a:lnTo>
                  <a:lnTo>
                    <a:pt x="4573563" y="323517"/>
                  </a:lnTo>
                  <a:lnTo>
                    <a:pt x="4615164" y="343799"/>
                  </a:lnTo>
                  <a:lnTo>
                    <a:pt x="4656391" y="364637"/>
                  </a:lnTo>
                  <a:lnTo>
                    <a:pt x="4697239" y="386026"/>
                  </a:lnTo>
                  <a:lnTo>
                    <a:pt x="4737700" y="407959"/>
                  </a:lnTo>
                  <a:lnTo>
                    <a:pt x="4777770" y="430432"/>
                  </a:lnTo>
                  <a:lnTo>
                    <a:pt x="4817443" y="453439"/>
                  </a:lnTo>
                  <a:lnTo>
                    <a:pt x="4856712" y="476974"/>
                  </a:lnTo>
                  <a:lnTo>
                    <a:pt x="4895571" y="501032"/>
                  </a:lnTo>
                  <a:lnTo>
                    <a:pt x="4934016" y="525608"/>
                  </a:lnTo>
                  <a:lnTo>
                    <a:pt x="4972039" y="550697"/>
                  </a:lnTo>
                  <a:lnTo>
                    <a:pt x="5009636" y="576292"/>
                  </a:lnTo>
                  <a:lnTo>
                    <a:pt x="5046799" y="602389"/>
                  </a:lnTo>
                  <a:lnTo>
                    <a:pt x="5083524" y="628981"/>
                  </a:lnTo>
                  <a:lnTo>
                    <a:pt x="5119804" y="656064"/>
                  </a:lnTo>
                  <a:lnTo>
                    <a:pt x="5155633" y="683633"/>
                  </a:lnTo>
                  <a:lnTo>
                    <a:pt x="5191006" y="711681"/>
                  </a:lnTo>
                  <a:lnTo>
                    <a:pt x="5225917" y="740203"/>
                  </a:lnTo>
                  <a:lnTo>
                    <a:pt x="5260359" y="769195"/>
                  </a:lnTo>
                  <a:lnTo>
                    <a:pt x="5294327" y="798649"/>
                  </a:lnTo>
                  <a:lnTo>
                    <a:pt x="5327815" y="828562"/>
                  </a:lnTo>
                  <a:lnTo>
                    <a:pt x="5360817" y="858927"/>
                  </a:lnTo>
                  <a:lnTo>
                    <a:pt x="5393327" y="889740"/>
                  </a:lnTo>
                  <a:lnTo>
                    <a:pt x="5425340" y="920994"/>
                  </a:lnTo>
                  <a:lnTo>
                    <a:pt x="5456848" y="952684"/>
                  </a:lnTo>
                  <a:lnTo>
                    <a:pt x="5487848" y="984806"/>
                  </a:lnTo>
                  <a:lnTo>
                    <a:pt x="5518331" y="1017353"/>
                  </a:lnTo>
                  <a:lnTo>
                    <a:pt x="5548293" y="1050319"/>
                  </a:lnTo>
                  <a:lnTo>
                    <a:pt x="5577728" y="1083701"/>
                  </a:lnTo>
                  <a:lnTo>
                    <a:pt x="5606630" y="1117491"/>
                  </a:lnTo>
                  <a:lnTo>
                    <a:pt x="5634993" y="1151686"/>
                  </a:lnTo>
                  <a:lnTo>
                    <a:pt x="5662811" y="1186278"/>
                  </a:lnTo>
                  <a:lnTo>
                    <a:pt x="5690078" y="1221264"/>
                  </a:lnTo>
                  <a:lnTo>
                    <a:pt x="5716788" y="1256637"/>
                  </a:lnTo>
                  <a:lnTo>
                    <a:pt x="5742935" y="1292392"/>
                  </a:lnTo>
                  <a:lnTo>
                    <a:pt x="5768514" y="1328523"/>
                  </a:lnTo>
                  <a:lnTo>
                    <a:pt x="5793519" y="1365026"/>
                  </a:lnTo>
                  <a:lnTo>
                    <a:pt x="5817943" y="1401894"/>
                  </a:lnTo>
                  <a:lnTo>
                    <a:pt x="5841781" y="1439123"/>
                  </a:lnTo>
                  <a:lnTo>
                    <a:pt x="5865026" y="1476707"/>
                  </a:lnTo>
                  <a:lnTo>
                    <a:pt x="5887674" y="1514640"/>
                  </a:lnTo>
                  <a:lnTo>
                    <a:pt x="5909718" y="1552917"/>
                  </a:lnTo>
                  <a:lnTo>
                    <a:pt x="5931151" y="1591533"/>
                  </a:lnTo>
                  <a:lnTo>
                    <a:pt x="5951970" y="1630482"/>
                  </a:lnTo>
                  <a:lnTo>
                    <a:pt x="5972166" y="1669759"/>
                  </a:lnTo>
                  <a:lnTo>
                    <a:pt x="5991735" y="1709358"/>
                  </a:lnTo>
                  <a:lnTo>
                    <a:pt x="6010670" y="1749274"/>
                  </a:lnTo>
                  <a:lnTo>
                    <a:pt x="6028966" y="1789501"/>
                  </a:lnTo>
                  <a:lnTo>
                    <a:pt x="6046617" y="1830035"/>
                  </a:lnTo>
                  <a:lnTo>
                    <a:pt x="6063617" y="1870869"/>
                  </a:lnTo>
                  <a:lnTo>
                    <a:pt x="6079959" y="1911998"/>
                  </a:lnTo>
                  <a:lnTo>
                    <a:pt x="6095639" y="1953417"/>
                  </a:lnTo>
                  <a:lnTo>
                    <a:pt x="6110650" y="1995120"/>
                  </a:lnTo>
                  <a:lnTo>
                    <a:pt x="6124986" y="2037103"/>
                  </a:lnTo>
                  <a:lnTo>
                    <a:pt x="6138642" y="2079358"/>
                  </a:lnTo>
                  <a:lnTo>
                    <a:pt x="6151611" y="2121882"/>
                  </a:lnTo>
                  <a:lnTo>
                    <a:pt x="6163887" y="2164669"/>
                  </a:lnTo>
                  <a:lnTo>
                    <a:pt x="6175465" y="2207712"/>
                  </a:lnTo>
                  <a:lnTo>
                    <a:pt x="6186339" y="2251008"/>
                  </a:lnTo>
                  <a:lnTo>
                    <a:pt x="6196503" y="2294550"/>
                  </a:lnTo>
                  <a:lnTo>
                    <a:pt x="6205951" y="2338332"/>
                  </a:lnTo>
                  <a:lnTo>
                    <a:pt x="6214677" y="2382350"/>
                  </a:lnTo>
                  <a:lnTo>
                    <a:pt x="6222675" y="2426599"/>
                  </a:lnTo>
                  <a:lnTo>
                    <a:pt x="6229939" y="2471071"/>
                  </a:lnTo>
                  <a:lnTo>
                    <a:pt x="6236464" y="2515763"/>
                  </a:lnTo>
                  <a:lnTo>
                    <a:pt x="6242243" y="2560669"/>
                  </a:lnTo>
                  <a:lnTo>
                    <a:pt x="6247271" y="2605783"/>
                  </a:lnTo>
                  <a:lnTo>
                    <a:pt x="6251541" y="2651101"/>
                  </a:lnTo>
                  <a:lnTo>
                    <a:pt x="6255048" y="2696615"/>
                  </a:lnTo>
                  <a:lnTo>
                    <a:pt x="6257787" y="2742322"/>
                  </a:lnTo>
                  <a:lnTo>
                    <a:pt x="6259750" y="2788215"/>
                  </a:lnTo>
                  <a:lnTo>
                    <a:pt x="6260932" y="2834290"/>
                  </a:lnTo>
                  <a:lnTo>
                    <a:pt x="6261327" y="2880540"/>
                  </a:lnTo>
                  <a:lnTo>
                    <a:pt x="6260932" y="2926790"/>
                  </a:lnTo>
                  <a:lnTo>
                    <a:pt x="6259750" y="2972865"/>
                  </a:lnTo>
                  <a:lnTo>
                    <a:pt x="6257787" y="3018758"/>
                  </a:lnTo>
                  <a:lnTo>
                    <a:pt x="6255048" y="3064465"/>
                  </a:lnTo>
                  <a:lnTo>
                    <a:pt x="6251541" y="3109980"/>
                  </a:lnTo>
                  <a:lnTo>
                    <a:pt x="6247271" y="3155297"/>
                  </a:lnTo>
                  <a:lnTo>
                    <a:pt x="6242243" y="3200411"/>
                  </a:lnTo>
                  <a:lnTo>
                    <a:pt x="6236464" y="3245317"/>
                  </a:lnTo>
                  <a:lnTo>
                    <a:pt x="6229939" y="3290009"/>
                  </a:lnTo>
                  <a:lnTo>
                    <a:pt x="6222675" y="3334482"/>
                  </a:lnTo>
                  <a:lnTo>
                    <a:pt x="6214677" y="3378730"/>
                  </a:lnTo>
                  <a:lnTo>
                    <a:pt x="6205951" y="3422748"/>
                  </a:lnTo>
                  <a:lnTo>
                    <a:pt x="6196503" y="3466531"/>
                  </a:lnTo>
                  <a:lnTo>
                    <a:pt x="6186339" y="3510072"/>
                  </a:lnTo>
                  <a:lnTo>
                    <a:pt x="6175465" y="3553368"/>
                  </a:lnTo>
                  <a:lnTo>
                    <a:pt x="6163887" y="3596411"/>
                  </a:lnTo>
                  <a:lnTo>
                    <a:pt x="6151611" y="3639198"/>
                  </a:lnTo>
                  <a:lnTo>
                    <a:pt x="6138642" y="3681722"/>
                  </a:lnTo>
                  <a:lnTo>
                    <a:pt x="6124986" y="3723977"/>
                  </a:lnTo>
                  <a:lnTo>
                    <a:pt x="6110650" y="3765960"/>
                  </a:lnTo>
                  <a:lnTo>
                    <a:pt x="6095639" y="3807663"/>
                  </a:lnTo>
                  <a:lnTo>
                    <a:pt x="6079959" y="3849082"/>
                  </a:lnTo>
                  <a:lnTo>
                    <a:pt x="6063617" y="3890211"/>
                  </a:lnTo>
                  <a:lnTo>
                    <a:pt x="6046617" y="3931045"/>
                  </a:lnTo>
                  <a:lnTo>
                    <a:pt x="6028966" y="3971579"/>
                  </a:lnTo>
                  <a:lnTo>
                    <a:pt x="6010670" y="4011806"/>
                  </a:lnTo>
                  <a:lnTo>
                    <a:pt x="5991735" y="4051722"/>
                  </a:lnTo>
                  <a:lnTo>
                    <a:pt x="5972166" y="4091321"/>
                  </a:lnTo>
                  <a:lnTo>
                    <a:pt x="5951970" y="4130598"/>
                  </a:lnTo>
                  <a:lnTo>
                    <a:pt x="5931151" y="4169547"/>
                  </a:lnTo>
                  <a:lnTo>
                    <a:pt x="5909718" y="4208163"/>
                  </a:lnTo>
                  <a:lnTo>
                    <a:pt x="5887674" y="4246440"/>
                  </a:lnTo>
                  <a:lnTo>
                    <a:pt x="5865026" y="4284373"/>
                  </a:lnTo>
                  <a:lnTo>
                    <a:pt x="5841781" y="4321957"/>
                  </a:lnTo>
                  <a:lnTo>
                    <a:pt x="5817943" y="4359186"/>
                  </a:lnTo>
                  <a:lnTo>
                    <a:pt x="5793519" y="4396054"/>
                  </a:lnTo>
                  <a:lnTo>
                    <a:pt x="5768514" y="4432557"/>
                  </a:lnTo>
                  <a:lnTo>
                    <a:pt x="5742935" y="4468688"/>
                  </a:lnTo>
                  <a:lnTo>
                    <a:pt x="5716788" y="4504443"/>
                  </a:lnTo>
                  <a:lnTo>
                    <a:pt x="5690078" y="4539816"/>
                  </a:lnTo>
                  <a:lnTo>
                    <a:pt x="5662811" y="4574802"/>
                  </a:lnTo>
                  <a:lnTo>
                    <a:pt x="5634993" y="4609394"/>
                  </a:lnTo>
                  <a:lnTo>
                    <a:pt x="5606630" y="4643589"/>
                  </a:lnTo>
                  <a:lnTo>
                    <a:pt x="5577728" y="4677379"/>
                  </a:lnTo>
                  <a:lnTo>
                    <a:pt x="5548293" y="4710761"/>
                  </a:lnTo>
                  <a:lnTo>
                    <a:pt x="5518331" y="4743728"/>
                  </a:lnTo>
                  <a:lnTo>
                    <a:pt x="5487848" y="4776274"/>
                  </a:lnTo>
                  <a:lnTo>
                    <a:pt x="5456848" y="4808396"/>
                  </a:lnTo>
                  <a:lnTo>
                    <a:pt x="5425340" y="4840086"/>
                  </a:lnTo>
                  <a:lnTo>
                    <a:pt x="5393327" y="4871340"/>
                  </a:lnTo>
                  <a:lnTo>
                    <a:pt x="5360817" y="4902153"/>
                  </a:lnTo>
                  <a:lnTo>
                    <a:pt x="5327815" y="4932518"/>
                  </a:lnTo>
                  <a:lnTo>
                    <a:pt x="5294327" y="4962431"/>
                  </a:lnTo>
                  <a:lnTo>
                    <a:pt x="5260359" y="4991885"/>
                  </a:lnTo>
                  <a:lnTo>
                    <a:pt x="5225917" y="5020877"/>
                  </a:lnTo>
                  <a:lnTo>
                    <a:pt x="5191006" y="5049399"/>
                  </a:lnTo>
                  <a:lnTo>
                    <a:pt x="5155633" y="5077447"/>
                  </a:lnTo>
                  <a:lnTo>
                    <a:pt x="5119804" y="5105016"/>
                  </a:lnTo>
                  <a:lnTo>
                    <a:pt x="5083524" y="5132099"/>
                  </a:lnTo>
                  <a:lnTo>
                    <a:pt x="5046799" y="5158692"/>
                  </a:lnTo>
                  <a:lnTo>
                    <a:pt x="5009636" y="5184788"/>
                  </a:lnTo>
                  <a:lnTo>
                    <a:pt x="4972039" y="5210383"/>
                  </a:lnTo>
                  <a:lnTo>
                    <a:pt x="4934016" y="5235472"/>
                  </a:lnTo>
                  <a:lnTo>
                    <a:pt x="4895571" y="5260048"/>
                  </a:lnTo>
                  <a:lnTo>
                    <a:pt x="4856712" y="5284106"/>
                  </a:lnTo>
                  <a:lnTo>
                    <a:pt x="4817443" y="5307642"/>
                  </a:lnTo>
                  <a:lnTo>
                    <a:pt x="4777770" y="5330648"/>
                  </a:lnTo>
                  <a:lnTo>
                    <a:pt x="4737700" y="5353121"/>
                  </a:lnTo>
                  <a:lnTo>
                    <a:pt x="4697239" y="5375054"/>
                  </a:lnTo>
                  <a:lnTo>
                    <a:pt x="4656391" y="5396443"/>
                  </a:lnTo>
                  <a:lnTo>
                    <a:pt x="4615164" y="5417281"/>
                  </a:lnTo>
                  <a:lnTo>
                    <a:pt x="4573563" y="5437563"/>
                  </a:lnTo>
                  <a:lnTo>
                    <a:pt x="4531595" y="5457285"/>
                  </a:lnTo>
                  <a:lnTo>
                    <a:pt x="4489263" y="5476439"/>
                  </a:lnTo>
                  <a:lnTo>
                    <a:pt x="4446576" y="5495022"/>
                  </a:lnTo>
                  <a:lnTo>
                    <a:pt x="4403539" y="5513028"/>
                  </a:lnTo>
                  <a:lnTo>
                    <a:pt x="4360157" y="5530450"/>
                  </a:lnTo>
                  <a:lnTo>
                    <a:pt x="4316436" y="5547285"/>
                  </a:lnTo>
                  <a:lnTo>
                    <a:pt x="4272383" y="5563525"/>
                  </a:lnTo>
                  <a:lnTo>
                    <a:pt x="4228003" y="5579167"/>
                  </a:lnTo>
                  <a:lnTo>
                    <a:pt x="4183302" y="5594204"/>
                  </a:lnTo>
                  <a:lnTo>
                    <a:pt x="4138287" y="5608630"/>
                  </a:lnTo>
                  <a:lnTo>
                    <a:pt x="4092962" y="5622442"/>
                  </a:lnTo>
                  <a:lnTo>
                    <a:pt x="4047334" y="5635633"/>
                  </a:lnTo>
                  <a:lnTo>
                    <a:pt x="4001409" y="5648197"/>
                  </a:lnTo>
                  <a:lnTo>
                    <a:pt x="3955193" y="5660130"/>
                  </a:lnTo>
                  <a:lnTo>
                    <a:pt x="3908691" y="5671426"/>
                  </a:lnTo>
                  <a:lnTo>
                    <a:pt x="3861910" y="5682079"/>
                  </a:lnTo>
                  <a:lnTo>
                    <a:pt x="3814855" y="5692084"/>
                  </a:lnTo>
                  <a:lnTo>
                    <a:pt x="3767532" y="5701436"/>
                  </a:lnTo>
                  <a:lnTo>
                    <a:pt x="3719948" y="5710129"/>
                  </a:lnTo>
                  <a:lnTo>
                    <a:pt x="3672108" y="5718157"/>
                  </a:lnTo>
                  <a:lnTo>
                    <a:pt x="3624017" y="5725516"/>
                  </a:lnTo>
                  <a:lnTo>
                    <a:pt x="3575682" y="5732200"/>
                  </a:lnTo>
                  <a:lnTo>
                    <a:pt x="3527110" y="5738204"/>
                  </a:lnTo>
                  <a:lnTo>
                    <a:pt x="3478304" y="5743521"/>
                  </a:lnTo>
                  <a:lnTo>
                    <a:pt x="3429273" y="5748147"/>
                  </a:lnTo>
                  <a:lnTo>
                    <a:pt x="3380021" y="5752077"/>
                  </a:lnTo>
                  <a:lnTo>
                    <a:pt x="3330554" y="5755304"/>
                  </a:lnTo>
                  <a:lnTo>
                    <a:pt x="3280878" y="5757823"/>
                  </a:lnTo>
                  <a:lnTo>
                    <a:pt x="3231000" y="5759629"/>
                  </a:lnTo>
                  <a:lnTo>
                    <a:pt x="3180925" y="5760717"/>
                  </a:lnTo>
                  <a:lnTo>
                    <a:pt x="3130658" y="5761081"/>
                  </a:lnTo>
                  <a:lnTo>
                    <a:pt x="3080392" y="5760717"/>
                  </a:lnTo>
                  <a:lnTo>
                    <a:pt x="3030317" y="5759629"/>
                  </a:lnTo>
                  <a:lnTo>
                    <a:pt x="2980439" y="5757823"/>
                  </a:lnTo>
                  <a:lnTo>
                    <a:pt x="2930764" y="5755304"/>
                  </a:lnTo>
                  <a:lnTo>
                    <a:pt x="2881297" y="5752077"/>
                  </a:lnTo>
                  <a:lnTo>
                    <a:pt x="2832045" y="5748147"/>
                  </a:lnTo>
                  <a:lnTo>
                    <a:pt x="2783014" y="5743521"/>
                  </a:lnTo>
                  <a:lnTo>
                    <a:pt x="2734209" y="5738204"/>
                  </a:lnTo>
                  <a:lnTo>
                    <a:pt x="2685636" y="5732200"/>
                  </a:lnTo>
                  <a:lnTo>
                    <a:pt x="2637302" y="5725516"/>
                  </a:lnTo>
                  <a:lnTo>
                    <a:pt x="2589212" y="5718157"/>
                  </a:lnTo>
                  <a:lnTo>
                    <a:pt x="2541371" y="5710129"/>
                  </a:lnTo>
                  <a:lnTo>
                    <a:pt x="2493787" y="5701436"/>
                  </a:lnTo>
                  <a:lnTo>
                    <a:pt x="2446465" y="5692084"/>
                  </a:lnTo>
                  <a:lnTo>
                    <a:pt x="2399410" y="5682079"/>
                  </a:lnTo>
                  <a:lnTo>
                    <a:pt x="2352629" y="5671426"/>
                  </a:lnTo>
                  <a:lnTo>
                    <a:pt x="2306128" y="5660130"/>
                  </a:lnTo>
                  <a:lnTo>
                    <a:pt x="2259911" y="5648197"/>
                  </a:lnTo>
                  <a:lnTo>
                    <a:pt x="2213987" y="5635633"/>
                  </a:lnTo>
                  <a:lnTo>
                    <a:pt x="2168359" y="5622442"/>
                  </a:lnTo>
                  <a:lnTo>
                    <a:pt x="2123035" y="5608630"/>
                  </a:lnTo>
                  <a:lnTo>
                    <a:pt x="2078019" y="5594204"/>
                  </a:lnTo>
                  <a:lnTo>
                    <a:pt x="2033319" y="5579167"/>
                  </a:lnTo>
                  <a:lnTo>
                    <a:pt x="1988939" y="5563525"/>
                  </a:lnTo>
                  <a:lnTo>
                    <a:pt x="1944886" y="5547285"/>
                  </a:lnTo>
                  <a:lnTo>
                    <a:pt x="1901166" y="5530450"/>
                  </a:lnTo>
                  <a:lnTo>
                    <a:pt x="1857784" y="5513028"/>
                  </a:lnTo>
                  <a:lnTo>
                    <a:pt x="1814746" y="5495022"/>
                  </a:lnTo>
                  <a:lnTo>
                    <a:pt x="1772059" y="5476439"/>
                  </a:lnTo>
                  <a:lnTo>
                    <a:pt x="1729728" y="5457285"/>
                  </a:lnTo>
                  <a:lnTo>
                    <a:pt x="1687760" y="5437563"/>
                  </a:lnTo>
                  <a:lnTo>
                    <a:pt x="1646159" y="5417281"/>
                  </a:lnTo>
                  <a:lnTo>
                    <a:pt x="1604932" y="5396443"/>
                  </a:lnTo>
                  <a:lnTo>
                    <a:pt x="1564085" y="5375054"/>
                  </a:lnTo>
                  <a:lnTo>
                    <a:pt x="1523623" y="5353121"/>
                  </a:lnTo>
                  <a:lnTo>
                    <a:pt x="1483554" y="5330648"/>
                  </a:lnTo>
                  <a:lnTo>
                    <a:pt x="1443881" y="5307642"/>
                  </a:lnTo>
                  <a:lnTo>
                    <a:pt x="1404613" y="5284106"/>
                  </a:lnTo>
                  <a:lnTo>
                    <a:pt x="1365753" y="5260048"/>
                  </a:lnTo>
                  <a:lnTo>
                    <a:pt x="1327309" y="5235472"/>
                  </a:lnTo>
                  <a:lnTo>
                    <a:pt x="1289285" y="5210383"/>
                  </a:lnTo>
                  <a:lnTo>
                    <a:pt x="1251689" y="5184788"/>
                  </a:lnTo>
                  <a:lnTo>
                    <a:pt x="1214526" y="5158692"/>
                  </a:lnTo>
                  <a:lnTo>
                    <a:pt x="1177801" y="5132099"/>
                  </a:lnTo>
                  <a:lnTo>
                    <a:pt x="1141521" y="5105016"/>
                  </a:lnTo>
                  <a:lnTo>
                    <a:pt x="1105692" y="5077447"/>
                  </a:lnTo>
                  <a:lnTo>
                    <a:pt x="1070319" y="5049399"/>
                  </a:lnTo>
                  <a:lnTo>
                    <a:pt x="1035408" y="5020877"/>
                  </a:lnTo>
                  <a:lnTo>
                    <a:pt x="1000966" y="4991885"/>
                  </a:lnTo>
                  <a:lnTo>
                    <a:pt x="966998" y="4962431"/>
                  </a:lnTo>
                  <a:lnTo>
                    <a:pt x="933510" y="4932518"/>
                  </a:lnTo>
                  <a:lnTo>
                    <a:pt x="900508" y="4902153"/>
                  </a:lnTo>
                  <a:lnTo>
                    <a:pt x="867998" y="4871340"/>
                  </a:lnTo>
                  <a:lnTo>
                    <a:pt x="835986" y="4840086"/>
                  </a:lnTo>
                  <a:lnTo>
                    <a:pt x="804477" y="4808396"/>
                  </a:lnTo>
                  <a:lnTo>
                    <a:pt x="773478" y="4776274"/>
                  </a:lnTo>
                  <a:lnTo>
                    <a:pt x="742995" y="4743728"/>
                  </a:lnTo>
                  <a:lnTo>
                    <a:pt x="713032" y="4710761"/>
                  </a:lnTo>
                  <a:lnTo>
                    <a:pt x="683597" y="4677379"/>
                  </a:lnTo>
                  <a:lnTo>
                    <a:pt x="654696" y="4643589"/>
                  </a:lnTo>
                  <a:lnTo>
                    <a:pt x="626333" y="4609394"/>
                  </a:lnTo>
                  <a:lnTo>
                    <a:pt x="598515" y="4574802"/>
                  </a:lnTo>
                  <a:lnTo>
                    <a:pt x="571248" y="4539816"/>
                  </a:lnTo>
                  <a:lnTo>
                    <a:pt x="544538" y="4504443"/>
                  </a:lnTo>
                  <a:lnTo>
                    <a:pt x="518391" y="4468688"/>
                  </a:lnTo>
                  <a:lnTo>
                    <a:pt x="492812" y="4432557"/>
                  </a:lnTo>
                  <a:lnTo>
                    <a:pt x="467808" y="4396054"/>
                  </a:lnTo>
                  <a:lnTo>
                    <a:pt x="443383" y="4359186"/>
                  </a:lnTo>
                  <a:lnTo>
                    <a:pt x="419546" y="4321957"/>
                  </a:lnTo>
                  <a:lnTo>
                    <a:pt x="396300" y="4284373"/>
                  </a:lnTo>
                  <a:lnTo>
                    <a:pt x="373652" y="4246440"/>
                  </a:lnTo>
                  <a:lnTo>
                    <a:pt x="351609" y="4208163"/>
                  </a:lnTo>
                  <a:lnTo>
                    <a:pt x="330175" y="4169547"/>
                  </a:lnTo>
                  <a:lnTo>
                    <a:pt x="309357" y="4130598"/>
                  </a:lnTo>
                  <a:lnTo>
                    <a:pt x="289161" y="4091321"/>
                  </a:lnTo>
                  <a:lnTo>
                    <a:pt x="269592" y="4051722"/>
                  </a:lnTo>
                  <a:lnTo>
                    <a:pt x="250656" y="4011806"/>
                  </a:lnTo>
                  <a:lnTo>
                    <a:pt x="232360" y="3971579"/>
                  </a:lnTo>
                  <a:lnTo>
                    <a:pt x="214709" y="3931045"/>
                  </a:lnTo>
                  <a:lnTo>
                    <a:pt x="197710" y="3890211"/>
                  </a:lnTo>
                  <a:lnTo>
                    <a:pt x="181367" y="3849082"/>
                  </a:lnTo>
                  <a:lnTo>
                    <a:pt x="165687" y="3807663"/>
                  </a:lnTo>
                  <a:lnTo>
                    <a:pt x="150677" y="3765960"/>
                  </a:lnTo>
                  <a:lnTo>
                    <a:pt x="136340" y="3723977"/>
                  </a:lnTo>
                  <a:lnTo>
                    <a:pt x="122685" y="3681722"/>
                  </a:lnTo>
                  <a:lnTo>
                    <a:pt x="109716" y="3639198"/>
                  </a:lnTo>
                  <a:lnTo>
                    <a:pt x="97440" y="3596411"/>
                  </a:lnTo>
                  <a:lnTo>
                    <a:pt x="85861" y="3553368"/>
                  </a:lnTo>
                  <a:lnTo>
                    <a:pt x="74987" y="3510072"/>
                  </a:lnTo>
                  <a:lnTo>
                    <a:pt x="64824" y="3466531"/>
                  </a:lnTo>
                  <a:lnTo>
                    <a:pt x="55376" y="3422748"/>
                  </a:lnTo>
                  <a:lnTo>
                    <a:pt x="46650" y="3378730"/>
                  </a:lnTo>
                  <a:lnTo>
                    <a:pt x="38652" y="3334482"/>
                  </a:lnTo>
                  <a:lnTo>
                    <a:pt x="31388" y="3290009"/>
                  </a:lnTo>
                  <a:lnTo>
                    <a:pt x="24863" y="3245317"/>
                  </a:lnTo>
                  <a:lnTo>
                    <a:pt x="19084" y="3200411"/>
                  </a:lnTo>
                  <a:lnTo>
                    <a:pt x="14056" y="3155297"/>
                  </a:lnTo>
                  <a:lnTo>
                    <a:pt x="9785" y="3109980"/>
                  </a:lnTo>
                  <a:lnTo>
                    <a:pt x="6278" y="3064465"/>
                  </a:lnTo>
                  <a:lnTo>
                    <a:pt x="3540" y="3018758"/>
                  </a:lnTo>
                  <a:lnTo>
                    <a:pt x="1577" y="2972865"/>
                  </a:lnTo>
                  <a:lnTo>
                    <a:pt x="395" y="2926790"/>
                  </a:lnTo>
                  <a:lnTo>
                    <a:pt x="0" y="2880540"/>
                  </a:lnTo>
                  <a:close/>
                </a:path>
              </a:pathLst>
            </a:custGeom>
            <a:ln w="10994">
              <a:solidFill>
                <a:srgbClr val="EE322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11">
            <a:extLst>
              <a:ext uri="{FF2B5EF4-FFF2-40B4-BE49-F238E27FC236}">
                <a16:creationId xmlns:a16="http://schemas.microsoft.com/office/drawing/2014/main" id="{DB7645D9-5DFD-20F9-25DF-954C1BFFA2D1}"/>
              </a:ext>
            </a:extLst>
          </p:cNvPr>
          <p:cNvSpPr txBox="1"/>
          <p:nvPr/>
        </p:nvSpPr>
        <p:spPr>
          <a:xfrm>
            <a:off x="783087" y="1834774"/>
            <a:ext cx="4410075" cy="7797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950" spc="-10" dirty="0">
                <a:solidFill>
                  <a:srgbClr val="49124C"/>
                </a:solidFill>
                <a:latin typeface="NewJuneBold"/>
                <a:cs typeface="NewJuneBold"/>
              </a:rPr>
              <a:t>Exportaciones</a:t>
            </a:r>
            <a:endParaRPr sz="4950" dirty="0">
              <a:latin typeface="NewJuneBold"/>
              <a:cs typeface="NewJuneBold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F2EA4614-FC27-571C-C52E-5E34B83A32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7" y="796"/>
            <a:ext cx="20104100" cy="11308554"/>
          </a:xfrm>
          <a:prstGeom prst="rect">
            <a:avLst/>
          </a:prstGeom>
        </p:spPr>
      </p:pic>
      <p:sp>
        <p:nvSpPr>
          <p:cNvPr id="18" name="object 17">
            <a:extLst>
              <a:ext uri="{FF2B5EF4-FFF2-40B4-BE49-F238E27FC236}">
                <a16:creationId xmlns:a16="http://schemas.microsoft.com/office/drawing/2014/main" id="{B4B10231-B4FA-B78E-3E9F-55D7EA7A03D0}"/>
              </a:ext>
            </a:extLst>
          </p:cNvPr>
          <p:cNvSpPr txBox="1"/>
          <p:nvPr/>
        </p:nvSpPr>
        <p:spPr>
          <a:xfrm>
            <a:off x="1209820" y="1976246"/>
            <a:ext cx="5271770" cy="7797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950" dirty="0">
                <a:solidFill>
                  <a:srgbClr val="49124C"/>
                </a:solidFill>
                <a:latin typeface="NewJuneBold"/>
                <a:cs typeface="NewJuneBold"/>
              </a:rPr>
              <a:t>Industria</a:t>
            </a:r>
            <a:r>
              <a:rPr sz="4950" spc="-220" dirty="0">
                <a:solidFill>
                  <a:srgbClr val="49124C"/>
                </a:solidFill>
                <a:latin typeface="NewJuneBold"/>
                <a:cs typeface="NewJuneBold"/>
              </a:rPr>
              <a:t> </a:t>
            </a:r>
            <a:r>
              <a:rPr sz="4950" spc="-10" dirty="0">
                <a:solidFill>
                  <a:srgbClr val="49124C"/>
                </a:solidFill>
                <a:latin typeface="NewJuneBold"/>
                <a:cs typeface="NewJuneBold"/>
              </a:rPr>
              <a:t>Euskadi</a:t>
            </a:r>
            <a:endParaRPr sz="4950" dirty="0">
              <a:latin typeface="NewJuneBold"/>
              <a:cs typeface="NewJuneBold"/>
            </a:endParaRPr>
          </a:p>
        </p:txBody>
      </p:sp>
      <p:sp>
        <p:nvSpPr>
          <p:cNvPr id="66" name="object 3">
            <a:extLst>
              <a:ext uri="{FF2B5EF4-FFF2-40B4-BE49-F238E27FC236}">
                <a16:creationId xmlns:a16="http://schemas.microsoft.com/office/drawing/2014/main" id="{0DEF7DD9-C450-E4A1-92E7-1E7E1B64E0AF}"/>
              </a:ext>
            </a:extLst>
          </p:cNvPr>
          <p:cNvSpPr txBox="1"/>
          <p:nvPr/>
        </p:nvSpPr>
        <p:spPr>
          <a:xfrm>
            <a:off x="1272646" y="5293107"/>
            <a:ext cx="2347595" cy="93027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1499"/>
              </a:lnSpc>
              <a:spcBef>
                <a:spcPts val="90"/>
              </a:spcBef>
            </a:pP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Debilidad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de</a:t>
            </a:r>
            <a:r>
              <a:rPr sz="1950" spc="6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spc="-10" dirty="0">
                <a:solidFill>
                  <a:srgbClr val="49124C"/>
                </a:solidFill>
                <a:latin typeface="NewJuneSemibold"/>
                <a:cs typeface="NewJuneSemibold"/>
              </a:rPr>
              <a:t>sector manufacturero</a:t>
            </a:r>
            <a:endParaRPr sz="1950">
              <a:latin typeface="NewJuneSemibold"/>
              <a:cs typeface="NewJuneSemibold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a</a:t>
            </a:r>
            <a:r>
              <a:rPr sz="1950" spc="1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nivel</a:t>
            </a:r>
            <a:r>
              <a:rPr sz="1950" spc="2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spc="-10" dirty="0">
                <a:solidFill>
                  <a:srgbClr val="49124C"/>
                </a:solidFill>
                <a:latin typeface="NewJuneSemibold"/>
                <a:cs typeface="NewJuneSemibold"/>
              </a:rPr>
              <a:t>global</a:t>
            </a:r>
            <a:endParaRPr sz="1950">
              <a:latin typeface="NewJuneSemibold"/>
              <a:cs typeface="NewJuneSemibold"/>
            </a:endParaRPr>
          </a:p>
        </p:txBody>
      </p:sp>
      <p:grpSp>
        <p:nvGrpSpPr>
          <p:cNvPr id="67" name="object 8">
            <a:extLst>
              <a:ext uri="{FF2B5EF4-FFF2-40B4-BE49-F238E27FC236}">
                <a16:creationId xmlns:a16="http://schemas.microsoft.com/office/drawing/2014/main" id="{674B395C-1376-55D9-376D-3452895FF855}"/>
              </a:ext>
            </a:extLst>
          </p:cNvPr>
          <p:cNvGrpSpPr/>
          <p:nvPr/>
        </p:nvGrpSpPr>
        <p:grpSpPr>
          <a:xfrm>
            <a:off x="816729" y="3452307"/>
            <a:ext cx="3072130" cy="1658620"/>
            <a:chOff x="816729" y="3452307"/>
            <a:chExt cx="3072130" cy="1658620"/>
          </a:xfrm>
        </p:grpSpPr>
        <p:pic>
          <p:nvPicPr>
            <p:cNvPr id="68" name="object 9">
              <a:extLst>
                <a:ext uri="{FF2B5EF4-FFF2-40B4-BE49-F238E27FC236}">
                  <a16:creationId xmlns:a16="http://schemas.microsoft.com/office/drawing/2014/main" id="{4485690A-B0CE-EF64-D168-8B5B8AC87560}"/>
                </a:ext>
              </a:extLst>
            </p:cNvPr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32820" y="3452307"/>
              <a:ext cx="2655474" cy="1658588"/>
            </a:xfrm>
            <a:prstGeom prst="rect">
              <a:avLst/>
            </a:prstGeom>
          </p:spPr>
        </p:pic>
        <p:pic>
          <p:nvPicPr>
            <p:cNvPr id="69" name="object 10">
              <a:extLst>
                <a:ext uri="{FF2B5EF4-FFF2-40B4-BE49-F238E27FC236}">
                  <a16:creationId xmlns:a16="http://schemas.microsoft.com/office/drawing/2014/main" id="{42A44AF7-D951-3982-C5B6-455243DC54E8}"/>
                </a:ext>
              </a:extLst>
            </p:cNvPr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6729" y="3452307"/>
              <a:ext cx="1109578" cy="1095130"/>
            </a:xfrm>
            <a:prstGeom prst="rect">
              <a:avLst/>
            </a:prstGeom>
          </p:spPr>
        </p:pic>
      </p:grpSp>
      <p:pic>
        <p:nvPicPr>
          <p:cNvPr id="70" name="object 28">
            <a:extLst>
              <a:ext uri="{FF2B5EF4-FFF2-40B4-BE49-F238E27FC236}">
                <a16:creationId xmlns:a16="http://schemas.microsoft.com/office/drawing/2014/main" id="{849F80AA-62B1-67D3-6E77-AE52BC45C693}"/>
              </a:ext>
            </a:extLst>
          </p:cNvPr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1436" y="4023322"/>
            <a:ext cx="369622" cy="426803"/>
          </a:xfrm>
          <a:prstGeom prst="rect">
            <a:avLst/>
          </a:prstGeom>
        </p:spPr>
      </p:pic>
      <p:grpSp>
        <p:nvGrpSpPr>
          <p:cNvPr id="71" name="object 11">
            <a:extLst>
              <a:ext uri="{FF2B5EF4-FFF2-40B4-BE49-F238E27FC236}">
                <a16:creationId xmlns:a16="http://schemas.microsoft.com/office/drawing/2014/main" id="{11F9A167-1E55-94FC-999E-BFD07775DE20}"/>
              </a:ext>
            </a:extLst>
          </p:cNvPr>
          <p:cNvGrpSpPr/>
          <p:nvPr/>
        </p:nvGrpSpPr>
        <p:grpSpPr>
          <a:xfrm>
            <a:off x="5308960" y="3241608"/>
            <a:ext cx="2077720" cy="1838960"/>
            <a:chOff x="5308960" y="3241608"/>
            <a:chExt cx="2077720" cy="1838960"/>
          </a:xfrm>
        </p:grpSpPr>
        <p:pic>
          <p:nvPicPr>
            <p:cNvPr id="72" name="object 12">
              <a:extLst>
                <a:ext uri="{FF2B5EF4-FFF2-40B4-BE49-F238E27FC236}">
                  <a16:creationId xmlns:a16="http://schemas.microsoft.com/office/drawing/2014/main" id="{B66C0ADF-2148-29B8-9182-678723259DBD}"/>
                </a:ext>
              </a:extLst>
            </p:cNvPr>
            <p:cNvPicPr/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08960" y="3418492"/>
              <a:ext cx="2077212" cy="1661771"/>
            </a:xfrm>
            <a:prstGeom prst="rect">
              <a:avLst/>
            </a:prstGeom>
          </p:spPr>
        </p:pic>
        <p:pic>
          <p:nvPicPr>
            <p:cNvPr id="73" name="object 13">
              <a:extLst>
                <a:ext uri="{FF2B5EF4-FFF2-40B4-BE49-F238E27FC236}">
                  <a16:creationId xmlns:a16="http://schemas.microsoft.com/office/drawing/2014/main" id="{3971A3CE-BEE0-A4BD-6BB8-2BF6B02F95F2}"/>
                </a:ext>
              </a:extLst>
            </p:cNvPr>
            <p:cNvPicPr/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73055" y="3695112"/>
              <a:ext cx="149021" cy="141723"/>
            </a:xfrm>
            <a:prstGeom prst="rect">
              <a:avLst/>
            </a:prstGeom>
          </p:spPr>
        </p:pic>
        <p:pic>
          <p:nvPicPr>
            <p:cNvPr id="74" name="object 14">
              <a:extLst>
                <a:ext uri="{FF2B5EF4-FFF2-40B4-BE49-F238E27FC236}">
                  <a16:creationId xmlns:a16="http://schemas.microsoft.com/office/drawing/2014/main" id="{1BABCBE3-76AB-FCCA-A748-154144F9614A}"/>
                </a:ext>
              </a:extLst>
            </p:cNvPr>
            <p:cNvPicPr/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37271" y="3760807"/>
              <a:ext cx="149021" cy="141723"/>
            </a:xfrm>
            <a:prstGeom prst="rect">
              <a:avLst/>
            </a:prstGeom>
          </p:spPr>
        </p:pic>
        <p:pic>
          <p:nvPicPr>
            <p:cNvPr id="75" name="object 15">
              <a:extLst>
                <a:ext uri="{FF2B5EF4-FFF2-40B4-BE49-F238E27FC236}">
                  <a16:creationId xmlns:a16="http://schemas.microsoft.com/office/drawing/2014/main" id="{B03B4E4F-8522-30DE-ABF7-E4CC3254F127}"/>
                </a:ext>
              </a:extLst>
            </p:cNvPr>
            <p:cNvPicPr/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62481" y="3932152"/>
              <a:ext cx="148996" cy="141723"/>
            </a:xfrm>
            <a:prstGeom prst="rect">
              <a:avLst/>
            </a:prstGeom>
          </p:spPr>
        </p:pic>
        <p:pic>
          <p:nvPicPr>
            <p:cNvPr id="76" name="object 16">
              <a:extLst>
                <a:ext uri="{FF2B5EF4-FFF2-40B4-BE49-F238E27FC236}">
                  <a16:creationId xmlns:a16="http://schemas.microsoft.com/office/drawing/2014/main" id="{1DAD9EE4-3662-A7E4-C1C2-A4813DFA356E}"/>
                </a:ext>
              </a:extLst>
            </p:cNvPr>
            <p:cNvPicPr/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97718" y="4173852"/>
              <a:ext cx="149021" cy="141733"/>
            </a:xfrm>
            <a:prstGeom prst="rect">
              <a:avLst/>
            </a:prstGeom>
          </p:spPr>
        </p:pic>
        <p:pic>
          <p:nvPicPr>
            <p:cNvPr id="77" name="object 17">
              <a:extLst>
                <a:ext uri="{FF2B5EF4-FFF2-40B4-BE49-F238E27FC236}">
                  <a16:creationId xmlns:a16="http://schemas.microsoft.com/office/drawing/2014/main" id="{8CAEF19C-5FDF-D7E5-D208-5A33B1B0AED4}"/>
                </a:ext>
              </a:extLst>
            </p:cNvPr>
            <p:cNvPicPr/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63437" y="4409635"/>
              <a:ext cx="148971" cy="141733"/>
            </a:xfrm>
            <a:prstGeom prst="rect">
              <a:avLst/>
            </a:prstGeom>
          </p:spPr>
        </p:pic>
        <p:pic>
          <p:nvPicPr>
            <p:cNvPr id="78" name="object 18">
              <a:extLst>
                <a:ext uri="{FF2B5EF4-FFF2-40B4-BE49-F238E27FC236}">
                  <a16:creationId xmlns:a16="http://schemas.microsoft.com/office/drawing/2014/main" id="{6CFBFF7C-14E1-D25B-D753-6F81099D62E0}"/>
                </a:ext>
              </a:extLst>
            </p:cNvPr>
            <p:cNvPicPr/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34758" y="4584436"/>
              <a:ext cx="148996" cy="141733"/>
            </a:xfrm>
            <a:prstGeom prst="rect">
              <a:avLst/>
            </a:prstGeom>
          </p:spPr>
        </p:pic>
        <p:pic>
          <p:nvPicPr>
            <p:cNvPr id="79" name="object 19">
              <a:extLst>
                <a:ext uri="{FF2B5EF4-FFF2-40B4-BE49-F238E27FC236}">
                  <a16:creationId xmlns:a16="http://schemas.microsoft.com/office/drawing/2014/main" id="{0B6CFA23-2526-D31A-8CF9-EB76D29E8CD0}"/>
                </a:ext>
              </a:extLst>
            </p:cNvPr>
            <p:cNvPicPr/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73069" y="4661920"/>
              <a:ext cx="149003" cy="141723"/>
            </a:xfrm>
            <a:prstGeom prst="rect">
              <a:avLst/>
            </a:prstGeom>
          </p:spPr>
        </p:pic>
        <p:pic>
          <p:nvPicPr>
            <p:cNvPr id="80" name="object 20">
              <a:extLst>
                <a:ext uri="{FF2B5EF4-FFF2-40B4-BE49-F238E27FC236}">
                  <a16:creationId xmlns:a16="http://schemas.microsoft.com/office/drawing/2014/main" id="{BF5D2F8F-1673-1EAD-B0D3-56783C9F326B}"/>
                </a:ext>
              </a:extLst>
            </p:cNvPr>
            <p:cNvPicPr/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11355" y="4584436"/>
              <a:ext cx="148992" cy="141733"/>
            </a:xfrm>
            <a:prstGeom prst="rect">
              <a:avLst/>
            </a:prstGeom>
          </p:spPr>
        </p:pic>
        <p:pic>
          <p:nvPicPr>
            <p:cNvPr id="81" name="object 21">
              <a:extLst>
                <a:ext uri="{FF2B5EF4-FFF2-40B4-BE49-F238E27FC236}">
                  <a16:creationId xmlns:a16="http://schemas.microsoft.com/office/drawing/2014/main" id="{AC6490DF-A63C-BCF4-B57A-1D23BD83B00B}"/>
                </a:ext>
              </a:extLst>
            </p:cNvPr>
            <p:cNvPicPr/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82721" y="4409635"/>
              <a:ext cx="148982" cy="141733"/>
            </a:xfrm>
            <a:prstGeom prst="rect">
              <a:avLst/>
            </a:prstGeom>
          </p:spPr>
        </p:pic>
        <p:pic>
          <p:nvPicPr>
            <p:cNvPr id="82" name="object 22">
              <a:extLst>
                <a:ext uri="{FF2B5EF4-FFF2-40B4-BE49-F238E27FC236}">
                  <a16:creationId xmlns:a16="http://schemas.microsoft.com/office/drawing/2014/main" id="{F853E093-A0A2-1609-3790-5A9D76C21C17}"/>
                </a:ext>
              </a:extLst>
            </p:cNvPr>
            <p:cNvPicPr/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48416" y="4173862"/>
              <a:ext cx="148992" cy="141723"/>
            </a:xfrm>
            <a:prstGeom prst="rect">
              <a:avLst/>
            </a:prstGeom>
          </p:spPr>
        </p:pic>
        <p:pic>
          <p:nvPicPr>
            <p:cNvPr id="83" name="object 23">
              <a:extLst>
                <a:ext uri="{FF2B5EF4-FFF2-40B4-BE49-F238E27FC236}">
                  <a16:creationId xmlns:a16="http://schemas.microsoft.com/office/drawing/2014/main" id="{F27EC7A3-D80C-3BBC-2552-D77CE0014435}"/>
                </a:ext>
              </a:extLst>
            </p:cNvPr>
            <p:cNvPicPr/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83643" y="3932152"/>
              <a:ext cx="149003" cy="141733"/>
            </a:xfrm>
            <a:prstGeom prst="rect">
              <a:avLst/>
            </a:prstGeom>
          </p:spPr>
        </p:pic>
        <p:pic>
          <p:nvPicPr>
            <p:cNvPr id="84" name="object 24">
              <a:extLst>
                <a:ext uri="{FF2B5EF4-FFF2-40B4-BE49-F238E27FC236}">
                  <a16:creationId xmlns:a16="http://schemas.microsoft.com/office/drawing/2014/main" id="{1175B885-1387-18E8-FE75-BF0F834433B9}"/>
                </a:ext>
              </a:extLst>
            </p:cNvPr>
            <p:cNvPicPr/>
            <p:nvPr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08852" y="3760807"/>
              <a:ext cx="149003" cy="141723"/>
            </a:xfrm>
            <a:prstGeom prst="rect">
              <a:avLst/>
            </a:prstGeom>
          </p:spPr>
        </p:pic>
        <p:sp>
          <p:nvSpPr>
            <p:cNvPr id="85" name="object 25">
              <a:extLst>
                <a:ext uri="{FF2B5EF4-FFF2-40B4-BE49-F238E27FC236}">
                  <a16:creationId xmlns:a16="http://schemas.microsoft.com/office/drawing/2014/main" id="{8E363DAE-2CF8-5170-F5CE-D9398F052E1A}"/>
                </a:ext>
              </a:extLst>
            </p:cNvPr>
            <p:cNvSpPr/>
            <p:nvPr/>
          </p:nvSpPr>
          <p:spPr>
            <a:xfrm>
              <a:off x="6378847" y="3257099"/>
              <a:ext cx="950594" cy="1128395"/>
            </a:xfrm>
            <a:custGeom>
              <a:avLst/>
              <a:gdLst/>
              <a:ahLst/>
              <a:cxnLst/>
              <a:rect l="l" t="t" r="r" b="b"/>
              <a:pathLst>
                <a:path w="950595" h="1128395">
                  <a:moveTo>
                    <a:pt x="950368" y="0"/>
                  </a:moveTo>
                  <a:lnTo>
                    <a:pt x="834602" y="399914"/>
                  </a:lnTo>
                  <a:lnTo>
                    <a:pt x="687256" y="294682"/>
                  </a:lnTo>
                  <a:lnTo>
                    <a:pt x="613583" y="663037"/>
                  </a:lnTo>
                  <a:lnTo>
                    <a:pt x="445190" y="536737"/>
                  </a:lnTo>
                  <a:lnTo>
                    <a:pt x="392563" y="810394"/>
                  </a:lnTo>
                  <a:lnTo>
                    <a:pt x="224171" y="631467"/>
                  </a:lnTo>
                  <a:lnTo>
                    <a:pt x="143440" y="989289"/>
                  </a:lnTo>
                  <a:lnTo>
                    <a:pt x="76824" y="905092"/>
                  </a:lnTo>
                  <a:lnTo>
                    <a:pt x="0" y="1127892"/>
                  </a:lnTo>
                </a:path>
              </a:pathLst>
            </a:custGeom>
            <a:ln w="3098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26">
              <a:extLst>
                <a:ext uri="{FF2B5EF4-FFF2-40B4-BE49-F238E27FC236}">
                  <a16:creationId xmlns:a16="http://schemas.microsoft.com/office/drawing/2014/main" id="{DF91F529-55A5-A4FE-33D1-BCCDAD3D8ABE}"/>
                </a:ext>
              </a:extLst>
            </p:cNvPr>
            <p:cNvSpPr/>
            <p:nvPr/>
          </p:nvSpPr>
          <p:spPr>
            <a:xfrm>
              <a:off x="6347833" y="4314070"/>
              <a:ext cx="99695" cy="153670"/>
            </a:xfrm>
            <a:custGeom>
              <a:avLst/>
              <a:gdLst/>
              <a:ahLst/>
              <a:cxnLst/>
              <a:rect l="l" t="t" r="r" b="b"/>
              <a:pathLst>
                <a:path w="99695" h="153670">
                  <a:moveTo>
                    <a:pt x="0" y="0"/>
                  </a:moveTo>
                  <a:lnTo>
                    <a:pt x="2596" y="153356"/>
                  </a:lnTo>
                  <a:lnTo>
                    <a:pt x="99159" y="341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7" name="object 4">
            <a:extLst>
              <a:ext uri="{FF2B5EF4-FFF2-40B4-BE49-F238E27FC236}">
                <a16:creationId xmlns:a16="http://schemas.microsoft.com/office/drawing/2014/main" id="{EB077C8C-15E3-86BC-8BD6-3D1F01CBC2C0}"/>
              </a:ext>
            </a:extLst>
          </p:cNvPr>
          <p:cNvSpPr txBox="1"/>
          <p:nvPr/>
        </p:nvSpPr>
        <p:spPr>
          <a:xfrm>
            <a:off x="5114790" y="5289588"/>
            <a:ext cx="5285105" cy="11042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1499"/>
              </a:lnSpc>
              <a:spcBef>
                <a:spcPts val="90"/>
              </a:spcBef>
            </a:pP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El</a:t>
            </a:r>
            <a:r>
              <a:rPr sz="1950" spc="4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problema</a:t>
            </a:r>
            <a:r>
              <a:rPr sz="1950" spc="4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es</a:t>
            </a:r>
            <a:r>
              <a:rPr sz="1950" spc="4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más</a:t>
            </a:r>
            <a:r>
              <a:rPr sz="1950" spc="4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acusado</a:t>
            </a:r>
            <a:r>
              <a:rPr sz="1950" spc="4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en</a:t>
            </a:r>
            <a:r>
              <a:rPr sz="1950" spc="4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la</a:t>
            </a:r>
            <a:r>
              <a:rPr sz="1950" spc="4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spc="-10" dirty="0">
                <a:solidFill>
                  <a:srgbClr val="49124C"/>
                </a:solidFill>
                <a:latin typeface="NewJuneSemibold"/>
                <a:cs typeface="NewJuneSemibold"/>
              </a:rPr>
              <a:t>Eurozona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por</a:t>
            </a:r>
            <a:r>
              <a:rPr sz="1950" spc="3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spc="-10" dirty="0">
                <a:solidFill>
                  <a:srgbClr val="49124C"/>
                </a:solidFill>
                <a:latin typeface="NewJuneSemibold"/>
                <a:cs typeface="NewJuneSemibold"/>
              </a:rPr>
              <a:t>factores:</a:t>
            </a:r>
            <a:endParaRPr sz="1950" dirty="0">
              <a:latin typeface="NewJuneSemibold"/>
              <a:cs typeface="NewJuneSemibold"/>
            </a:endParaRPr>
          </a:p>
          <a:p>
            <a:pPr marL="368300" indent="-251460">
              <a:lnSpc>
                <a:spcPct val="100000"/>
              </a:lnSpc>
              <a:spcBef>
                <a:spcPts val="1470"/>
              </a:spcBef>
              <a:buChar char="•"/>
              <a:tabLst>
                <a:tab pos="368300" algn="l"/>
              </a:tabLst>
            </a:pPr>
            <a:r>
              <a:rPr sz="1900" dirty="0">
                <a:solidFill>
                  <a:srgbClr val="49124C"/>
                </a:solidFill>
                <a:latin typeface="NewJuneRegular"/>
                <a:cs typeface="NewJuneRegular"/>
              </a:rPr>
              <a:t>Debilidad</a:t>
            </a:r>
            <a:r>
              <a:rPr sz="1900" spc="-90" dirty="0">
                <a:solidFill>
                  <a:srgbClr val="49124C"/>
                </a:solidFill>
                <a:latin typeface="NewJuneRegular"/>
                <a:cs typeface="NewJuneRegular"/>
              </a:rPr>
              <a:t> </a:t>
            </a:r>
            <a:r>
              <a:rPr sz="1900" spc="-10" dirty="0">
                <a:solidFill>
                  <a:srgbClr val="49124C"/>
                </a:solidFill>
                <a:latin typeface="NewJuneRegular"/>
                <a:cs typeface="NewJuneRegular"/>
              </a:rPr>
              <a:t>Alemania</a:t>
            </a:r>
            <a:endParaRPr sz="1900" dirty="0">
              <a:latin typeface="NewJuneRegular"/>
              <a:cs typeface="NewJuneRegular"/>
            </a:endParaRPr>
          </a:p>
        </p:txBody>
      </p:sp>
      <p:sp>
        <p:nvSpPr>
          <p:cNvPr id="88" name="object 5">
            <a:extLst>
              <a:ext uri="{FF2B5EF4-FFF2-40B4-BE49-F238E27FC236}">
                <a16:creationId xmlns:a16="http://schemas.microsoft.com/office/drawing/2014/main" id="{4A44FEF6-F5B4-9DC1-B9F9-175A28D31ED9}"/>
              </a:ext>
            </a:extLst>
          </p:cNvPr>
          <p:cNvSpPr txBox="1"/>
          <p:nvPr/>
        </p:nvSpPr>
        <p:spPr>
          <a:xfrm>
            <a:off x="5575571" y="6361697"/>
            <a:ext cx="5137785" cy="1240155"/>
          </a:xfrm>
          <a:prstGeom prst="rect">
            <a:avLst/>
          </a:prstGeom>
        </p:spPr>
        <p:txBody>
          <a:bodyPr vert="horz" wrap="square" lIns="0" tIns="64769" rIns="0" bIns="0" rtlCol="0">
            <a:spAutoFit/>
          </a:bodyPr>
          <a:lstStyle/>
          <a:p>
            <a:pPr marL="263525" indent="-250825">
              <a:lnSpc>
                <a:spcPct val="100000"/>
              </a:lnSpc>
              <a:spcBef>
                <a:spcPts val="509"/>
              </a:spcBef>
              <a:buChar char="•"/>
              <a:tabLst>
                <a:tab pos="263525" algn="l"/>
              </a:tabLst>
            </a:pPr>
            <a:r>
              <a:rPr sz="1650" dirty="0">
                <a:solidFill>
                  <a:srgbClr val="49124C"/>
                </a:solidFill>
                <a:latin typeface="NewJuneRegular"/>
                <a:cs typeface="NewJuneRegular"/>
              </a:rPr>
              <a:t>Demanda</a:t>
            </a:r>
            <a:r>
              <a:rPr sz="1650" spc="-45" dirty="0">
                <a:solidFill>
                  <a:srgbClr val="49124C"/>
                </a:solidFill>
                <a:latin typeface="NewJuneRegular"/>
                <a:cs typeface="NewJuneRegular"/>
              </a:rPr>
              <a:t> </a:t>
            </a:r>
            <a:r>
              <a:rPr sz="1650" dirty="0">
                <a:solidFill>
                  <a:srgbClr val="49124C"/>
                </a:solidFill>
                <a:latin typeface="NewJuneRegular"/>
                <a:cs typeface="NewJuneRegular"/>
              </a:rPr>
              <a:t>interna</a:t>
            </a:r>
            <a:r>
              <a:rPr sz="1650" spc="-45" dirty="0">
                <a:solidFill>
                  <a:srgbClr val="49124C"/>
                </a:solidFill>
                <a:latin typeface="NewJuneRegular"/>
                <a:cs typeface="NewJuneRegular"/>
              </a:rPr>
              <a:t> </a:t>
            </a:r>
            <a:r>
              <a:rPr sz="1650" spc="-10" dirty="0">
                <a:solidFill>
                  <a:srgbClr val="49124C"/>
                </a:solidFill>
                <a:latin typeface="NewJuneRegular"/>
                <a:cs typeface="NewJuneRegular"/>
              </a:rPr>
              <a:t>débil</a:t>
            </a:r>
            <a:endParaRPr sz="1650">
              <a:latin typeface="NewJuneRegular"/>
              <a:cs typeface="NewJuneRegular"/>
            </a:endParaRPr>
          </a:p>
          <a:p>
            <a:pPr marL="263525" indent="-250825">
              <a:lnSpc>
                <a:spcPct val="100000"/>
              </a:lnSpc>
              <a:spcBef>
                <a:spcPts val="409"/>
              </a:spcBef>
              <a:buChar char="•"/>
              <a:tabLst>
                <a:tab pos="263525" algn="l"/>
              </a:tabLst>
            </a:pPr>
            <a:r>
              <a:rPr sz="1650" dirty="0">
                <a:solidFill>
                  <a:srgbClr val="49124C"/>
                </a:solidFill>
                <a:latin typeface="NewJuneRegular"/>
                <a:cs typeface="NewJuneRegular"/>
              </a:rPr>
              <a:t>Incremento</a:t>
            </a:r>
            <a:r>
              <a:rPr sz="1650" spc="-50" dirty="0">
                <a:solidFill>
                  <a:srgbClr val="49124C"/>
                </a:solidFill>
                <a:latin typeface="NewJuneRegular"/>
                <a:cs typeface="NewJuneRegular"/>
              </a:rPr>
              <a:t> </a:t>
            </a:r>
            <a:r>
              <a:rPr sz="1650" dirty="0">
                <a:solidFill>
                  <a:srgbClr val="49124C"/>
                </a:solidFill>
                <a:latin typeface="NewJuneRegular"/>
                <a:cs typeface="NewJuneRegular"/>
              </a:rPr>
              <a:t>costes</a:t>
            </a:r>
            <a:r>
              <a:rPr sz="1650" spc="-45" dirty="0">
                <a:solidFill>
                  <a:srgbClr val="49124C"/>
                </a:solidFill>
                <a:latin typeface="NewJuneRegular"/>
                <a:cs typeface="NewJuneRegular"/>
              </a:rPr>
              <a:t> </a:t>
            </a:r>
            <a:r>
              <a:rPr sz="1650" spc="-10" dirty="0">
                <a:solidFill>
                  <a:srgbClr val="49124C"/>
                </a:solidFill>
                <a:latin typeface="NewJuneRegular"/>
                <a:cs typeface="NewJuneRegular"/>
              </a:rPr>
              <a:t>energéticos</a:t>
            </a:r>
            <a:endParaRPr sz="1650">
              <a:latin typeface="NewJuneRegular"/>
              <a:cs typeface="NewJuneRegular"/>
            </a:endParaRPr>
          </a:p>
          <a:p>
            <a:pPr marL="263525" indent="-250825">
              <a:lnSpc>
                <a:spcPct val="100000"/>
              </a:lnSpc>
              <a:spcBef>
                <a:spcPts val="409"/>
              </a:spcBef>
              <a:buChar char="•"/>
              <a:tabLst>
                <a:tab pos="263525" algn="l"/>
              </a:tabLst>
            </a:pPr>
            <a:r>
              <a:rPr sz="1650" spc="-10" dirty="0">
                <a:solidFill>
                  <a:srgbClr val="49124C"/>
                </a:solidFill>
                <a:latin typeface="NewJuneRegular"/>
                <a:cs typeface="NewJuneRegular"/>
              </a:rPr>
              <a:t>Fragmentación</a:t>
            </a:r>
            <a:r>
              <a:rPr sz="1650" spc="-35" dirty="0">
                <a:solidFill>
                  <a:srgbClr val="49124C"/>
                </a:solidFill>
                <a:latin typeface="NewJuneRegular"/>
                <a:cs typeface="NewJuneRegular"/>
              </a:rPr>
              <a:t> </a:t>
            </a:r>
            <a:r>
              <a:rPr sz="1650" dirty="0">
                <a:solidFill>
                  <a:srgbClr val="49124C"/>
                </a:solidFill>
                <a:latin typeface="NewJuneRegular"/>
                <a:cs typeface="NewJuneRegular"/>
              </a:rPr>
              <a:t>comercio</a:t>
            </a:r>
            <a:r>
              <a:rPr sz="1650" spc="-35" dirty="0">
                <a:solidFill>
                  <a:srgbClr val="49124C"/>
                </a:solidFill>
                <a:latin typeface="NewJuneRegular"/>
                <a:cs typeface="NewJuneRegular"/>
              </a:rPr>
              <a:t> </a:t>
            </a:r>
            <a:r>
              <a:rPr sz="1650" spc="-10" dirty="0">
                <a:solidFill>
                  <a:srgbClr val="49124C"/>
                </a:solidFill>
                <a:latin typeface="NewJuneRegular"/>
                <a:cs typeface="NewJuneRegular"/>
              </a:rPr>
              <a:t>internacional</a:t>
            </a:r>
            <a:endParaRPr sz="1650">
              <a:latin typeface="NewJuneRegular"/>
              <a:cs typeface="NewJuneRegular"/>
            </a:endParaRPr>
          </a:p>
          <a:p>
            <a:pPr marL="263525" indent="-250825">
              <a:lnSpc>
                <a:spcPct val="100000"/>
              </a:lnSpc>
              <a:spcBef>
                <a:spcPts val="414"/>
              </a:spcBef>
              <a:buChar char="•"/>
              <a:tabLst>
                <a:tab pos="263525" algn="l"/>
              </a:tabLst>
            </a:pPr>
            <a:r>
              <a:rPr sz="1650" dirty="0">
                <a:solidFill>
                  <a:srgbClr val="49124C"/>
                </a:solidFill>
                <a:latin typeface="NewJuneRegular"/>
                <a:cs typeface="NewJuneRegular"/>
              </a:rPr>
              <a:t>Dificultad</a:t>
            </a:r>
            <a:r>
              <a:rPr sz="1650" spc="-40" dirty="0">
                <a:solidFill>
                  <a:srgbClr val="49124C"/>
                </a:solidFill>
                <a:latin typeface="NewJuneRegular"/>
                <a:cs typeface="NewJuneRegular"/>
              </a:rPr>
              <a:t> </a:t>
            </a:r>
            <a:r>
              <a:rPr sz="1650" spc="-10" dirty="0">
                <a:solidFill>
                  <a:srgbClr val="49124C"/>
                </a:solidFill>
                <a:latin typeface="NewJuneRegular"/>
                <a:cs typeface="NewJuneRegular"/>
              </a:rPr>
              <a:t>aprovechamiento</a:t>
            </a:r>
            <a:r>
              <a:rPr sz="1650" spc="-40" dirty="0">
                <a:solidFill>
                  <a:srgbClr val="49124C"/>
                </a:solidFill>
                <a:latin typeface="NewJuneRegular"/>
                <a:cs typeface="NewJuneRegular"/>
              </a:rPr>
              <a:t> </a:t>
            </a:r>
            <a:r>
              <a:rPr sz="1650" dirty="0">
                <a:solidFill>
                  <a:srgbClr val="49124C"/>
                </a:solidFill>
                <a:latin typeface="NewJuneRegular"/>
                <a:cs typeface="NewJuneRegular"/>
              </a:rPr>
              <a:t>economías</a:t>
            </a:r>
            <a:r>
              <a:rPr sz="1650" spc="-40" dirty="0">
                <a:solidFill>
                  <a:srgbClr val="49124C"/>
                </a:solidFill>
                <a:latin typeface="NewJuneRegular"/>
                <a:cs typeface="NewJuneRegular"/>
              </a:rPr>
              <a:t> </a:t>
            </a:r>
            <a:r>
              <a:rPr sz="1650" dirty="0">
                <a:solidFill>
                  <a:srgbClr val="49124C"/>
                </a:solidFill>
                <a:latin typeface="NewJuneRegular"/>
                <a:cs typeface="NewJuneRegular"/>
              </a:rPr>
              <a:t>de</a:t>
            </a:r>
            <a:r>
              <a:rPr sz="1650" spc="-40" dirty="0">
                <a:solidFill>
                  <a:srgbClr val="49124C"/>
                </a:solidFill>
                <a:latin typeface="NewJuneRegular"/>
                <a:cs typeface="NewJuneRegular"/>
              </a:rPr>
              <a:t> </a:t>
            </a:r>
            <a:r>
              <a:rPr sz="1650" spc="-10" dirty="0">
                <a:solidFill>
                  <a:srgbClr val="49124C"/>
                </a:solidFill>
                <a:latin typeface="NewJuneRegular"/>
                <a:cs typeface="NewJuneRegular"/>
              </a:rPr>
              <a:t>escala</a:t>
            </a:r>
            <a:endParaRPr sz="1650">
              <a:latin typeface="NewJuneRegular"/>
              <a:cs typeface="NewJuneRegular"/>
            </a:endParaRPr>
          </a:p>
        </p:txBody>
      </p:sp>
      <p:sp>
        <p:nvSpPr>
          <p:cNvPr id="89" name="object 6">
            <a:extLst>
              <a:ext uri="{FF2B5EF4-FFF2-40B4-BE49-F238E27FC236}">
                <a16:creationId xmlns:a16="http://schemas.microsoft.com/office/drawing/2014/main" id="{DE0B075F-2C69-1A55-41F1-583C8F1C92EE}"/>
              </a:ext>
            </a:extLst>
          </p:cNvPr>
          <p:cNvSpPr txBox="1"/>
          <p:nvPr/>
        </p:nvSpPr>
        <p:spPr>
          <a:xfrm>
            <a:off x="5219561" y="7655270"/>
            <a:ext cx="5083810" cy="1085850"/>
          </a:xfrm>
          <a:prstGeom prst="rect">
            <a:avLst/>
          </a:prstGeom>
        </p:spPr>
        <p:txBody>
          <a:bodyPr vert="horz" wrap="square" lIns="0" tIns="64769" rIns="0" bIns="0" rtlCol="0">
            <a:spAutoFit/>
          </a:bodyPr>
          <a:lstStyle/>
          <a:p>
            <a:pPr marL="263525" indent="-250825">
              <a:lnSpc>
                <a:spcPct val="100000"/>
              </a:lnSpc>
              <a:spcBef>
                <a:spcPts val="509"/>
              </a:spcBef>
              <a:buChar char="•"/>
              <a:tabLst>
                <a:tab pos="263525" algn="l"/>
              </a:tabLst>
            </a:pPr>
            <a:r>
              <a:rPr sz="1900" dirty="0">
                <a:solidFill>
                  <a:srgbClr val="49124C"/>
                </a:solidFill>
                <a:latin typeface="NewJuneRegular"/>
                <a:cs typeface="NewJuneRegular"/>
              </a:rPr>
              <a:t>Problemas</a:t>
            </a:r>
            <a:r>
              <a:rPr sz="1900" spc="-105" dirty="0">
                <a:solidFill>
                  <a:srgbClr val="49124C"/>
                </a:solidFill>
                <a:latin typeface="NewJuneRegular"/>
                <a:cs typeface="NewJuneRegular"/>
              </a:rPr>
              <a:t> </a:t>
            </a:r>
            <a:r>
              <a:rPr sz="1900" spc="-10" dirty="0">
                <a:solidFill>
                  <a:srgbClr val="49124C"/>
                </a:solidFill>
                <a:latin typeface="NewJuneRegular"/>
                <a:cs typeface="NewJuneRegular"/>
              </a:rPr>
              <a:t>Francia</a:t>
            </a:r>
            <a:endParaRPr sz="1900">
              <a:latin typeface="NewJuneRegular"/>
              <a:cs typeface="NewJuneRegular"/>
            </a:endParaRPr>
          </a:p>
          <a:p>
            <a:pPr marL="619760" lvl="1" indent="-251460">
              <a:lnSpc>
                <a:spcPct val="100000"/>
              </a:lnSpc>
              <a:spcBef>
                <a:spcPts val="365"/>
              </a:spcBef>
              <a:buChar char="•"/>
              <a:tabLst>
                <a:tab pos="619760" algn="l"/>
              </a:tabLst>
            </a:pPr>
            <a:r>
              <a:rPr sz="1650" dirty="0">
                <a:solidFill>
                  <a:srgbClr val="49124C"/>
                </a:solidFill>
                <a:latin typeface="NewJuneRegular"/>
                <a:cs typeface="NewJuneRegular"/>
              </a:rPr>
              <a:t>Desafío</a:t>
            </a:r>
            <a:r>
              <a:rPr sz="1650" spc="-65" dirty="0">
                <a:solidFill>
                  <a:srgbClr val="49124C"/>
                </a:solidFill>
                <a:latin typeface="NewJuneRegular"/>
                <a:cs typeface="NewJuneRegular"/>
              </a:rPr>
              <a:t> </a:t>
            </a:r>
            <a:r>
              <a:rPr sz="1650" dirty="0">
                <a:solidFill>
                  <a:srgbClr val="49124C"/>
                </a:solidFill>
                <a:latin typeface="NewJuneRegular"/>
                <a:cs typeface="NewJuneRegular"/>
              </a:rPr>
              <a:t>relevante</a:t>
            </a:r>
            <a:r>
              <a:rPr sz="1650" spc="-60" dirty="0">
                <a:solidFill>
                  <a:srgbClr val="49124C"/>
                </a:solidFill>
                <a:latin typeface="NewJuneRegular"/>
                <a:cs typeface="NewJuneRegular"/>
              </a:rPr>
              <a:t> </a:t>
            </a:r>
            <a:r>
              <a:rPr sz="1650" dirty="0">
                <a:solidFill>
                  <a:srgbClr val="49124C"/>
                </a:solidFill>
                <a:latin typeface="NewJuneRegular"/>
                <a:cs typeface="NewJuneRegular"/>
              </a:rPr>
              <a:t>por</a:t>
            </a:r>
            <a:r>
              <a:rPr sz="1650" spc="-65" dirty="0">
                <a:solidFill>
                  <a:srgbClr val="49124C"/>
                </a:solidFill>
                <a:latin typeface="NewJuneRegular"/>
                <a:cs typeface="NewJuneRegular"/>
              </a:rPr>
              <a:t> </a:t>
            </a:r>
            <a:r>
              <a:rPr sz="1650" dirty="0">
                <a:solidFill>
                  <a:srgbClr val="49124C"/>
                </a:solidFill>
                <a:latin typeface="NewJuneRegular"/>
                <a:cs typeface="NewJuneRegular"/>
              </a:rPr>
              <a:t>ajuste</a:t>
            </a:r>
            <a:r>
              <a:rPr sz="1650" spc="-60" dirty="0">
                <a:solidFill>
                  <a:srgbClr val="49124C"/>
                </a:solidFill>
                <a:latin typeface="NewJuneRegular"/>
                <a:cs typeface="NewJuneRegular"/>
              </a:rPr>
              <a:t> </a:t>
            </a:r>
            <a:r>
              <a:rPr sz="1650" spc="-10" dirty="0">
                <a:solidFill>
                  <a:srgbClr val="49124C"/>
                </a:solidFill>
                <a:latin typeface="NewJuneRegular"/>
                <a:cs typeface="NewJuneRegular"/>
              </a:rPr>
              <a:t>fiscal</a:t>
            </a:r>
            <a:endParaRPr sz="1650">
              <a:latin typeface="NewJuneRegular"/>
              <a:cs typeface="NewJuneRegular"/>
            </a:endParaRPr>
          </a:p>
          <a:p>
            <a:pPr marL="263525" indent="-250825">
              <a:lnSpc>
                <a:spcPct val="100000"/>
              </a:lnSpc>
              <a:spcBef>
                <a:spcPts val="1035"/>
              </a:spcBef>
              <a:buChar char="•"/>
              <a:tabLst>
                <a:tab pos="263525" algn="l"/>
              </a:tabLst>
            </a:pPr>
            <a:r>
              <a:rPr sz="1900" spc="-10" dirty="0">
                <a:solidFill>
                  <a:srgbClr val="49124C"/>
                </a:solidFill>
                <a:latin typeface="NewJuneRegular"/>
                <a:cs typeface="NewJuneRegular"/>
              </a:rPr>
              <a:t>Endurecimiento</a:t>
            </a:r>
            <a:r>
              <a:rPr sz="1900" spc="-40" dirty="0">
                <a:solidFill>
                  <a:srgbClr val="49124C"/>
                </a:solidFill>
                <a:latin typeface="NewJuneRegular"/>
                <a:cs typeface="NewJuneRegular"/>
              </a:rPr>
              <a:t> </a:t>
            </a:r>
            <a:r>
              <a:rPr sz="1900" dirty="0">
                <a:solidFill>
                  <a:srgbClr val="49124C"/>
                </a:solidFill>
                <a:latin typeface="NewJuneRegular"/>
                <a:cs typeface="NewJuneRegular"/>
              </a:rPr>
              <a:t>fiscal</a:t>
            </a:r>
            <a:r>
              <a:rPr sz="1900" spc="-35" dirty="0">
                <a:solidFill>
                  <a:srgbClr val="49124C"/>
                </a:solidFill>
                <a:latin typeface="NewJuneRegular"/>
                <a:cs typeface="NewJuneRegular"/>
              </a:rPr>
              <a:t> </a:t>
            </a:r>
            <a:r>
              <a:rPr sz="1900" dirty="0">
                <a:solidFill>
                  <a:srgbClr val="49124C"/>
                </a:solidFill>
                <a:latin typeface="NewJuneRegular"/>
                <a:cs typeface="NewJuneRegular"/>
              </a:rPr>
              <a:t>2025</a:t>
            </a:r>
            <a:r>
              <a:rPr sz="1900" spc="-35" dirty="0">
                <a:solidFill>
                  <a:srgbClr val="49124C"/>
                </a:solidFill>
                <a:latin typeface="NewJuneRegular"/>
                <a:cs typeface="NewJuneRegular"/>
              </a:rPr>
              <a:t> </a:t>
            </a:r>
            <a:r>
              <a:rPr sz="1900" dirty="0">
                <a:solidFill>
                  <a:srgbClr val="49124C"/>
                </a:solidFill>
                <a:latin typeface="NewJuneRegular"/>
                <a:cs typeface="NewJuneRegular"/>
              </a:rPr>
              <a:t>en</a:t>
            </a:r>
            <a:r>
              <a:rPr sz="1900" spc="-35" dirty="0">
                <a:solidFill>
                  <a:srgbClr val="49124C"/>
                </a:solidFill>
                <a:latin typeface="NewJuneRegular"/>
                <a:cs typeface="NewJuneRegular"/>
              </a:rPr>
              <a:t> </a:t>
            </a:r>
            <a:r>
              <a:rPr sz="1900" dirty="0">
                <a:solidFill>
                  <a:srgbClr val="49124C"/>
                </a:solidFill>
                <a:latin typeface="NewJuneRegular"/>
                <a:cs typeface="NewJuneRegular"/>
              </a:rPr>
              <a:t>la</a:t>
            </a:r>
            <a:r>
              <a:rPr sz="1900" spc="-35" dirty="0">
                <a:solidFill>
                  <a:srgbClr val="49124C"/>
                </a:solidFill>
                <a:latin typeface="NewJuneRegular"/>
                <a:cs typeface="NewJuneRegular"/>
              </a:rPr>
              <a:t> </a:t>
            </a:r>
            <a:r>
              <a:rPr sz="1900" spc="-10" dirty="0">
                <a:solidFill>
                  <a:srgbClr val="49124C"/>
                </a:solidFill>
                <a:latin typeface="NewJuneRegular"/>
                <a:cs typeface="NewJuneRegular"/>
              </a:rPr>
              <a:t>Eurozona</a:t>
            </a:r>
            <a:endParaRPr sz="1900">
              <a:latin typeface="NewJuneRegular"/>
              <a:cs typeface="NewJuneRegular"/>
            </a:endParaRPr>
          </a:p>
        </p:txBody>
      </p:sp>
      <p:pic>
        <p:nvPicPr>
          <p:cNvPr id="90" name="object 29">
            <a:extLst>
              <a:ext uri="{FF2B5EF4-FFF2-40B4-BE49-F238E27FC236}">
                <a16:creationId xmlns:a16="http://schemas.microsoft.com/office/drawing/2014/main" id="{C3E7126F-919F-DAF7-AB9D-571FA071878D}"/>
              </a:ext>
            </a:extLst>
          </p:cNvPr>
          <p:cNvPicPr/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70388" y="4023322"/>
            <a:ext cx="369632" cy="426803"/>
          </a:xfrm>
          <a:prstGeom prst="rect">
            <a:avLst/>
          </a:prstGeom>
        </p:spPr>
      </p:pic>
      <p:pic>
        <p:nvPicPr>
          <p:cNvPr id="91" name="object 27">
            <a:extLst>
              <a:ext uri="{FF2B5EF4-FFF2-40B4-BE49-F238E27FC236}">
                <a16:creationId xmlns:a16="http://schemas.microsoft.com/office/drawing/2014/main" id="{76888102-914E-6076-98F6-38C416762673}"/>
              </a:ext>
            </a:extLst>
          </p:cNvPr>
          <p:cNvPicPr/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4490" y="3291109"/>
            <a:ext cx="2213691" cy="1752600"/>
          </a:xfrm>
          <a:prstGeom prst="rect">
            <a:avLst/>
          </a:prstGeom>
        </p:spPr>
      </p:pic>
      <p:sp>
        <p:nvSpPr>
          <p:cNvPr id="92" name="object 7">
            <a:extLst>
              <a:ext uri="{FF2B5EF4-FFF2-40B4-BE49-F238E27FC236}">
                <a16:creationId xmlns:a16="http://schemas.microsoft.com/office/drawing/2014/main" id="{7795F1D2-6CC1-EB95-EC49-5FA8DE5A1C59}"/>
              </a:ext>
            </a:extLst>
          </p:cNvPr>
          <p:cNvSpPr txBox="1"/>
          <p:nvPr/>
        </p:nvSpPr>
        <p:spPr>
          <a:xfrm>
            <a:off x="11258094" y="5289478"/>
            <a:ext cx="7324090" cy="3885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240029">
              <a:lnSpc>
                <a:spcPct val="101499"/>
              </a:lnSpc>
              <a:spcBef>
                <a:spcPts val="90"/>
              </a:spcBef>
            </a:pP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La</a:t>
            </a:r>
            <a:r>
              <a:rPr sz="1950" spc="4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industria</a:t>
            </a:r>
            <a:r>
              <a:rPr sz="1950" spc="4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en</a:t>
            </a:r>
            <a:r>
              <a:rPr sz="1950" spc="4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Euskadi</a:t>
            </a:r>
            <a:r>
              <a:rPr sz="1950" spc="4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sufre</a:t>
            </a:r>
            <a:r>
              <a:rPr sz="1950" spc="4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el</a:t>
            </a:r>
            <a:r>
              <a:rPr sz="1950" spc="4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impacto</a:t>
            </a:r>
            <a:r>
              <a:rPr sz="1950" spc="4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negativo.</a:t>
            </a:r>
            <a:r>
              <a:rPr sz="1950" spc="4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El</a:t>
            </a:r>
            <a:r>
              <a:rPr sz="1950" spc="4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spc="-20" dirty="0">
                <a:solidFill>
                  <a:srgbClr val="49124C"/>
                </a:solidFill>
                <a:latin typeface="NewJuneSemibold"/>
                <a:cs typeface="NewJuneSemibold"/>
              </a:rPr>
              <a:t>peso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de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los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bienes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intermedios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(47,8%)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y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de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equipo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(30,3%)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en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spc="-25" dirty="0">
                <a:solidFill>
                  <a:srgbClr val="49124C"/>
                </a:solidFill>
                <a:latin typeface="NewJuneSemibold"/>
                <a:cs typeface="NewJuneSemibold"/>
              </a:rPr>
              <a:t>la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producción</a:t>
            </a:r>
            <a:r>
              <a:rPr sz="1950" spc="6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industrial</a:t>
            </a:r>
            <a:r>
              <a:rPr sz="1950" spc="6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es</a:t>
            </a:r>
            <a:r>
              <a:rPr sz="1950" spc="6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elevado</a:t>
            </a:r>
            <a:r>
              <a:rPr sz="1950" spc="-10" dirty="0">
                <a:solidFill>
                  <a:srgbClr val="49124C"/>
                </a:solidFill>
                <a:latin typeface="NewJuneSemibold"/>
                <a:cs typeface="NewJuneSemibold"/>
              </a:rPr>
              <a:t>:</a:t>
            </a:r>
            <a:endParaRPr sz="1950" dirty="0">
              <a:latin typeface="NewJuneSemibold"/>
              <a:cs typeface="NewJuneSemibold"/>
            </a:endParaRPr>
          </a:p>
          <a:p>
            <a:pPr marL="368300" marR="12700" indent="-251460">
              <a:lnSpc>
                <a:spcPct val="100000"/>
              </a:lnSpc>
              <a:spcBef>
                <a:spcPts val="1470"/>
              </a:spcBef>
              <a:buChar char="•"/>
              <a:tabLst>
                <a:tab pos="368300" algn="l"/>
              </a:tabLst>
            </a:pPr>
            <a:r>
              <a:rPr sz="1900" dirty="0">
                <a:solidFill>
                  <a:srgbClr val="49124C"/>
                </a:solidFill>
                <a:latin typeface="NewJuneRegular"/>
                <a:cs typeface="NewJuneRegular"/>
              </a:rPr>
              <a:t>Las</a:t>
            </a:r>
            <a:r>
              <a:rPr sz="1900" spc="-60" dirty="0">
                <a:solidFill>
                  <a:srgbClr val="49124C"/>
                </a:solidFill>
                <a:latin typeface="NewJuneRegular"/>
                <a:cs typeface="NewJuneRegular"/>
              </a:rPr>
              <a:t> </a:t>
            </a:r>
            <a:r>
              <a:rPr sz="1900" spc="-10" dirty="0">
                <a:solidFill>
                  <a:srgbClr val="49124C"/>
                </a:solidFill>
                <a:latin typeface="NewJuneRegular"/>
                <a:cs typeface="NewJuneRegular"/>
              </a:rPr>
              <a:t>exportaciones</a:t>
            </a:r>
            <a:r>
              <a:rPr sz="1900" spc="-55" dirty="0">
                <a:solidFill>
                  <a:srgbClr val="49124C"/>
                </a:solidFill>
                <a:latin typeface="NewJuneRegular"/>
                <a:cs typeface="NewJuneRegular"/>
              </a:rPr>
              <a:t> </a:t>
            </a:r>
            <a:r>
              <a:rPr sz="1900" dirty="0">
                <a:solidFill>
                  <a:srgbClr val="49124C"/>
                </a:solidFill>
                <a:latin typeface="NewJuneRegular"/>
                <a:cs typeface="NewJuneRegular"/>
              </a:rPr>
              <a:t>de</a:t>
            </a:r>
            <a:r>
              <a:rPr sz="1900" spc="-60" dirty="0">
                <a:solidFill>
                  <a:srgbClr val="49124C"/>
                </a:solidFill>
                <a:latin typeface="NewJuneRegular"/>
                <a:cs typeface="NewJuneRegular"/>
              </a:rPr>
              <a:t> </a:t>
            </a:r>
            <a:r>
              <a:rPr sz="1900" dirty="0">
                <a:solidFill>
                  <a:srgbClr val="49124C"/>
                </a:solidFill>
                <a:latin typeface="NewJuneRegular"/>
                <a:cs typeface="NewJuneRegular"/>
              </a:rPr>
              <a:t>las</a:t>
            </a:r>
            <a:r>
              <a:rPr sz="1900" spc="-55" dirty="0">
                <a:solidFill>
                  <a:srgbClr val="49124C"/>
                </a:solidFill>
                <a:latin typeface="NewJuneRegular"/>
                <a:cs typeface="NewJuneRegular"/>
              </a:rPr>
              <a:t> </a:t>
            </a:r>
            <a:r>
              <a:rPr sz="1900" dirty="0">
                <a:solidFill>
                  <a:srgbClr val="49124C"/>
                </a:solidFill>
                <a:latin typeface="NewJuneRegular"/>
                <a:cs typeface="NewJuneRegular"/>
              </a:rPr>
              <a:t>secciones</a:t>
            </a:r>
            <a:r>
              <a:rPr sz="1900" spc="-60" dirty="0">
                <a:solidFill>
                  <a:srgbClr val="49124C"/>
                </a:solidFill>
                <a:latin typeface="NewJuneRegular"/>
                <a:cs typeface="NewJuneRegular"/>
              </a:rPr>
              <a:t> </a:t>
            </a:r>
            <a:r>
              <a:rPr sz="1900" dirty="0">
                <a:solidFill>
                  <a:srgbClr val="49124C"/>
                </a:solidFill>
                <a:latin typeface="NewJuneRegular"/>
                <a:cs typeface="NewJuneRegular"/>
              </a:rPr>
              <a:t>arancelarias</a:t>
            </a:r>
            <a:r>
              <a:rPr sz="1900" spc="-55" dirty="0">
                <a:solidFill>
                  <a:srgbClr val="49124C"/>
                </a:solidFill>
                <a:latin typeface="NewJuneRegular"/>
                <a:cs typeface="NewJuneRegular"/>
              </a:rPr>
              <a:t> </a:t>
            </a:r>
            <a:r>
              <a:rPr sz="1900" dirty="0">
                <a:solidFill>
                  <a:srgbClr val="49124C"/>
                </a:solidFill>
                <a:latin typeface="NewJuneRegular"/>
                <a:cs typeface="NewJuneRegular"/>
              </a:rPr>
              <a:t>metales</a:t>
            </a:r>
            <a:r>
              <a:rPr sz="1900" spc="-60" dirty="0">
                <a:solidFill>
                  <a:srgbClr val="49124C"/>
                </a:solidFill>
                <a:latin typeface="NewJuneRegular"/>
                <a:cs typeface="NewJuneRegular"/>
              </a:rPr>
              <a:t> </a:t>
            </a:r>
            <a:r>
              <a:rPr sz="1900" spc="-50" dirty="0">
                <a:solidFill>
                  <a:srgbClr val="49124C"/>
                </a:solidFill>
                <a:latin typeface="NewJuneRegular"/>
                <a:cs typeface="NewJuneRegular"/>
              </a:rPr>
              <a:t>y </a:t>
            </a:r>
            <a:r>
              <a:rPr sz="1900" spc="-10" dirty="0">
                <a:solidFill>
                  <a:srgbClr val="49124C"/>
                </a:solidFill>
                <a:latin typeface="NewJuneRegular"/>
                <a:cs typeface="NewJuneRegular"/>
              </a:rPr>
              <a:t>manufacturas,</a:t>
            </a:r>
            <a:r>
              <a:rPr sz="1900" spc="-50" dirty="0">
                <a:solidFill>
                  <a:srgbClr val="49124C"/>
                </a:solidFill>
                <a:latin typeface="NewJuneRegular"/>
                <a:cs typeface="NewJuneRegular"/>
              </a:rPr>
              <a:t> </a:t>
            </a:r>
            <a:r>
              <a:rPr sz="1900" dirty="0">
                <a:solidFill>
                  <a:srgbClr val="49124C"/>
                </a:solidFill>
                <a:latin typeface="NewJuneRegular"/>
                <a:cs typeface="NewJuneRegular"/>
              </a:rPr>
              <a:t>bienes</a:t>
            </a:r>
            <a:r>
              <a:rPr sz="1900" spc="-50" dirty="0">
                <a:solidFill>
                  <a:srgbClr val="49124C"/>
                </a:solidFill>
                <a:latin typeface="NewJuneRegular"/>
                <a:cs typeface="NewJuneRegular"/>
              </a:rPr>
              <a:t> </a:t>
            </a:r>
            <a:r>
              <a:rPr sz="1900" dirty="0">
                <a:solidFill>
                  <a:srgbClr val="49124C"/>
                </a:solidFill>
                <a:latin typeface="NewJuneRegular"/>
                <a:cs typeface="NewJuneRegular"/>
              </a:rPr>
              <a:t>de</a:t>
            </a:r>
            <a:r>
              <a:rPr sz="1900" spc="-50" dirty="0">
                <a:solidFill>
                  <a:srgbClr val="49124C"/>
                </a:solidFill>
                <a:latin typeface="NewJuneRegular"/>
                <a:cs typeface="NewJuneRegular"/>
              </a:rPr>
              <a:t> </a:t>
            </a:r>
            <a:r>
              <a:rPr sz="1900" dirty="0">
                <a:solidFill>
                  <a:srgbClr val="49124C"/>
                </a:solidFill>
                <a:latin typeface="NewJuneRegular"/>
                <a:cs typeface="NewJuneRegular"/>
              </a:rPr>
              <a:t>equipo</a:t>
            </a:r>
            <a:r>
              <a:rPr sz="1900" spc="-45" dirty="0">
                <a:solidFill>
                  <a:srgbClr val="49124C"/>
                </a:solidFill>
                <a:latin typeface="NewJuneRegular"/>
                <a:cs typeface="NewJuneRegular"/>
              </a:rPr>
              <a:t> </a:t>
            </a:r>
            <a:r>
              <a:rPr sz="1900" dirty="0">
                <a:solidFill>
                  <a:srgbClr val="49124C"/>
                </a:solidFill>
                <a:latin typeface="NewJuneRegular"/>
                <a:cs typeface="NewJuneRegular"/>
              </a:rPr>
              <a:t>y</a:t>
            </a:r>
            <a:r>
              <a:rPr sz="1900" spc="-50" dirty="0">
                <a:solidFill>
                  <a:srgbClr val="49124C"/>
                </a:solidFill>
                <a:latin typeface="NewJuneRegular"/>
                <a:cs typeface="NewJuneRegular"/>
              </a:rPr>
              <a:t> </a:t>
            </a:r>
            <a:r>
              <a:rPr sz="1900" dirty="0">
                <a:solidFill>
                  <a:srgbClr val="49124C"/>
                </a:solidFill>
                <a:latin typeface="NewJuneRegular"/>
                <a:cs typeface="NewJuneRegular"/>
              </a:rPr>
              <a:t>material</a:t>
            </a:r>
            <a:r>
              <a:rPr sz="1900" spc="-50" dirty="0">
                <a:solidFill>
                  <a:srgbClr val="49124C"/>
                </a:solidFill>
                <a:latin typeface="NewJuneRegular"/>
                <a:cs typeface="NewJuneRegular"/>
              </a:rPr>
              <a:t> </a:t>
            </a:r>
            <a:r>
              <a:rPr sz="1900" dirty="0">
                <a:solidFill>
                  <a:srgbClr val="49124C"/>
                </a:solidFill>
                <a:latin typeface="NewJuneRegular"/>
                <a:cs typeface="NewJuneRegular"/>
              </a:rPr>
              <a:t>de</a:t>
            </a:r>
            <a:r>
              <a:rPr sz="1900" spc="-45" dirty="0">
                <a:solidFill>
                  <a:srgbClr val="49124C"/>
                </a:solidFill>
                <a:latin typeface="NewJuneRegular"/>
                <a:cs typeface="NewJuneRegular"/>
              </a:rPr>
              <a:t> </a:t>
            </a:r>
            <a:r>
              <a:rPr sz="1900" dirty="0">
                <a:solidFill>
                  <a:srgbClr val="49124C"/>
                </a:solidFill>
                <a:latin typeface="NewJuneRegular"/>
                <a:cs typeface="NewJuneRegular"/>
              </a:rPr>
              <a:t>transporte</a:t>
            </a:r>
            <a:r>
              <a:rPr sz="1900" spc="-50" dirty="0">
                <a:solidFill>
                  <a:srgbClr val="49124C"/>
                </a:solidFill>
                <a:latin typeface="NewJuneRegular"/>
                <a:cs typeface="NewJuneRegular"/>
              </a:rPr>
              <a:t> </a:t>
            </a:r>
            <a:r>
              <a:rPr sz="1900" spc="-25" dirty="0">
                <a:solidFill>
                  <a:srgbClr val="49124C"/>
                </a:solidFill>
                <a:latin typeface="NewJuneRegular"/>
                <a:cs typeface="NewJuneRegular"/>
              </a:rPr>
              <a:t>han </a:t>
            </a:r>
            <a:r>
              <a:rPr sz="1900" dirty="0">
                <a:solidFill>
                  <a:srgbClr val="49124C"/>
                </a:solidFill>
                <a:latin typeface="NewJuneRegular"/>
                <a:cs typeface="NewJuneRegular"/>
              </a:rPr>
              <a:t>sufrido</a:t>
            </a:r>
            <a:r>
              <a:rPr sz="1900" spc="-70" dirty="0">
                <a:solidFill>
                  <a:srgbClr val="49124C"/>
                </a:solidFill>
                <a:latin typeface="NewJuneRegular"/>
                <a:cs typeface="NewJuneRegular"/>
              </a:rPr>
              <a:t> </a:t>
            </a:r>
            <a:r>
              <a:rPr sz="1900" spc="-10" dirty="0">
                <a:solidFill>
                  <a:srgbClr val="49124C"/>
                </a:solidFill>
                <a:latin typeface="NewJuneRegular"/>
                <a:cs typeface="NewJuneRegular"/>
              </a:rPr>
              <a:t>caídas.</a:t>
            </a:r>
            <a:endParaRPr sz="1900" dirty="0">
              <a:latin typeface="NewJuneRegular"/>
              <a:cs typeface="NewJuneRegular"/>
            </a:endParaRPr>
          </a:p>
          <a:p>
            <a:pPr marL="368300" marR="5080" indent="-251460">
              <a:lnSpc>
                <a:spcPct val="100000"/>
              </a:lnSpc>
              <a:spcBef>
                <a:spcPts val="650"/>
              </a:spcBef>
              <a:buChar char="•"/>
              <a:tabLst>
                <a:tab pos="368300" algn="l"/>
              </a:tabLst>
            </a:pPr>
            <a:r>
              <a:rPr sz="1900" dirty="0">
                <a:solidFill>
                  <a:srgbClr val="49124C"/>
                </a:solidFill>
                <a:latin typeface="NewJuneRegular"/>
                <a:cs typeface="NewJuneRegular"/>
              </a:rPr>
              <a:t>El</a:t>
            </a:r>
            <a:r>
              <a:rPr sz="1900" spc="-55" dirty="0">
                <a:solidFill>
                  <a:srgbClr val="49124C"/>
                </a:solidFill>
                <a:latin typeface="NewJuneRegular"/>
                <a:cs typeface="NewJuneRegular"/>
              </a:rPr>
              <a:t> </a:t>
            </a:r>
            <a:r>
              <a:rPr sz="1900" spc="-10" dirty="0">
                <a:solidFill>
                  <a:srgbClr val="49124C"/>
                </a:solidFill>
                <a:latin typeface="NewJuneRegular"/>
                <a:cs typeface="NewJuneRegular"/>
              </a:rPr>
              <a:t>comportamiento</a:t>
            </a:r>
            <a:r>
              <a:rPr sz="1900" spc="-55" dirty="0">
                <a:solidFill>
                  <a:srgbClr val="49124C"/>
                </a:solidFill>
                <a:latin typeface="NewJuneRegular"/>
                <a:cs typeface="NewJuneRegular"/>
              </a:rPr>
              <a:t> </a:t>
            </a:r>
            <a:r>
              <a:rPr sz="1900" dirty="0">
                <a:solidFill>
                  <a:srgbClr val="49124C"/>
                </a:solidFill>
                <a:latin typeface="NewJuneRegular"/>
                <a:cs typeface="NewJuneRegular"/>
              </a:rPr>
              <a:t>de</a:t>
            </a:r>
            <a:r>
              <a:rPr sz="1900" spc="-50" dirty="0">
                <a:solidFill>
                  <a:srgbClr val="49124C"/>
                </a:solidFill>
                <a:latin typeface="NewJuneRegular"/>
                <a:cs typeface="NewJuneRegular"/>
              </a:rPr>
              <a:t> </a:t>
            </a:r>
            <a:r>
              <a:rPr sz="1900" dirty="0">
                <a:solidFill>
                  <a:srgbClr val="49124C"/>
                </a:solidFill>
                <a:latin typeface="NewJuneRegular"/>
                <a:cs typeface="NewJuneRegular"/>
              </a:rPr>
              <a:t>la</a:t>
            </a:r>
            <a:r>
              <a:rPr sz="1900" spc="-55" dirty="0">
                <a:solidFill>
                  <a:srgbClr val="49124C"/>
                </a:solidFill>
                <a:latin typeface="NewJuneRegular"/>
                <a:cs typeface="NewJuneRegular"/>
              </a:rPr>
              <a:t> </a:t>
            </a:r>
            <a:r>
              <a:rPr sz="1900" dirty="0">
                <a:solidFill>
                  <a:srgbClr val="49124C"/>
                </a:solidFill>
                <a:latin typeface="NewJuneRegular"/>
                <a:cs typeface="NewJuneRegular"/>
              </a:rPr>
              <a:t>producción</a:t>
            </a:r>
            <a:r>
              <a:rPr sz="1900" spc="-55" dirty="0">
                <a:solidFill>
                  <a:srgbClr val="49124C"/>
                </a:solidFill>
                <a:latin typeface="NewJuneRegular"/>
                <a:cs typeface="NewJuneRegular"/>
              </a:rPr>
              <a:t> </a:t>
            </a:r>
            <a:r>
              <a:rPr sz="1900" dirty="0">
                <a:solidFill>
                  <a:srgbClr val="49124C"/>
                </a:solidFill>
                <a:latin typeface="NewJuneRegular"/>
                <a:cs typeface="NewJuneRegular"/>
              </a:rPr>
              <a:t>industrial</a:t>
            </a:r>
            <a:r>
              <a:rPr sz="1900" spc="-55" dirty="0">
                <a:solidFill>
                  <a:srgbClr val="49124C"/>
                </a:solidFill>
                <a:latin typeface="NewJuneRegular"/>
                <a:cs typeface="NewJuneRegular"/>
              </a:rPr>
              <a:t> </a:t>
            </a:r>
            <a:r>
              <a:rPr sz="1900" dirty="0">
                <a:solidFill>
                  <a:srgbClr val="49124C"/>
                </a:solidFill>
                <a:latin typeface="NewJuneRegular"/>
                <a:cs typeface="NewJuneRegular"/>
              </a:rPr>
              <a:t>es</a:t>
            </a:r>
            <a:r>
              <a:rPr sz="1900" spc="-50" dirty="0">
                <a:solidFill>
                  <a:srgbClr val="49124C"/>
                </a:solidFill>
                <a:latin typeface="NewJuneRegular"/>
                <a:cs typeface="NewJuneRegular"/>
              </a:rPr>
              <a:t> </a:t>
            </a:r>
            <a:r>
              <a:rPr sz="1900" dirty="0">
                <a:solidFill>
                  <a:srgbClr val="49124C"/>
                </a:solidFill>
                <a:latin typeface="NewJuneRegular"/>
                <a:cs typeface="NewJuneRegular"/>
              </a:rPr>
              <a:t>negativo</a:t>
            </a:r>
            <a:r>
              <a:rPr sz="1900" spc="-55" dirty="0">
                <a:solidFill>
                  <a:srgbClr val="49124C"/>
                </a:solidFill>
                <a:latin typeface="NewJuneRegular"/>
                <a:cs typeface="NewJuneRegular"/>
              </a:rPr>
              <a:t> </a:t>
            </a:r>
            <a:r>
              <a:rPr sz="1900" spc="-25" dirty="0">
                <a:solidFill>
                  <a:srgbClr val="49124C"/>
                </a:solidFill>
                <a:latin typeface="NewJuneRegular"/>
                <a:cs typeface="NewJuneRegular"/>
              </a:rPr>
              <a:t>en </a:t>
            </a:r>
            <a:r>
              <a:rPr sz="1900" dirty="0">
                <a:solidFill>
                  <a:srgbClr val="49124C"/>
                </a:solidFill>
                <a:latin typeface="NewJuneRegular"/>
                <a:cs typeface="NewJuneRegular"/>
              </a:rPr>
              <a:t>lo</a:t>
            </a:r>
            <a:r>
              <a:rPr sz="1900" spc="-40" dirty="0">
                <a:solidFill>
                  <a:srgbClr val="49124C"/>
                </a:solidFill>
                <a:latin typeface="NewJuneRegular"/>
                <a:cs typeface="NewJuneRegular"/>
              </a:rPr>
              <a:t> </a:t>
            </a:r>
            <a:r>
              <a:rPr sz="1900" dirty="0">
                <a:solidFill>
                  <a:srgbClr val="49124C"/>
                </a:solidFill>
                <a:latin typeface="NewJuneRegular"/>
                <a:cs typeface="NewJuneRegular"/>
              </a:rPr>
              <a:t>que</a:t>
            </a:r>
            <a:r>
              <a:rPr sz="1900" spc="-40" dirty="0">
                <a:solidFill>
                  <a:srgbClr val="49124C"/>
                </a:solidFill>
                <a:latin typeface="NewJuneRegular"/>
                <a:cs typeface="NewJuneRegular"/>
              </a:rPr>
              <a:t> </a:t>
            </a:r>
            <a:r>
              <a:rPr sz="1900" dirty="0">
                <a:solidFill>
                  <a:srgbClr val="49124C"/>
                </a:solidFill>
                <a:latin typeface="NewJuneRegular"/>
                <a:cs typeface="NewJuneRegular"/>
              </a:rPr>
              <a:t>va</a:t>
            </a:r>
            <a:r>
              <a:rPr sz="1900" spc="-40" dirty="0">
                <a:solidFill>
                  <a:srgbClr val="49124C"/>
                </a:solidFill>
                <a:latin typeface="NewJuneRegular"/>
                <a:cs typeface="NewJuneRegular"/>
              </a:rPr>
              <a:t> </a:t>
            </a:r>
            <a:r>
              <a:rPr sz="1900" dirty="0">
                <a:solidFill>
                  <a:srgbClr val="49124C"/>
                </a:solidFill>
                <a:latin typeface="NewJuneRegular"/>
                <a:cs typeface="NewJuneRegular"/>
              </a:rPr>
              <a:t>de</a:t>
            </a:r>
            <a:r>
              <a:rPr sz="1900" spc="-40" dirty="0">
                <a:solidFill>
                  <a:srgbClr val="49124C"/>
                </a:solidFill>
                <a:latin typeface="NewJuneRegular"/>
                <a:cs typeface="NewJuneRegular"/>
              </a:rPr>
              <a:t> </a:t>
            </a:r>
            <a:r>
              <a:rPr sz="1900" dirty="0">
                <a:solidFill>
                  <a:srgbClr val="49124C"/>
                </a:solidFill>
                <a:latin typeface="NewJuneRegular"/>
                <a:cs typeface="NewJuneRegular"/>
              </a:rPr>
              <a:t>año</a:t>
            </a:r>
            <a:r>
              <a:rPr sz="1900" spc="-35" dirty="0">
                <a:solidFill>
                  <a:srgbClr val="49124C"/>
                </a:solidFill>
                <a:latin typeface="NewJuneRegular"/>
                <a:cs typeface="NewJuneRegular"/>
              </a:rPr>
              <a:t> </a:t>
            </a:r>
            <a:r>
              <a:rPr sz="1900" dirty="0">
                <a:solidFill>
                  <a:srgbClr val="49124C"/>
                </a:solidFill>
                <a:latin typeface="NewJuneRegular"/>
                <a:cs typeface="NewJuneRegular"/>
              </a:rPr>
              <a:t>por</a:t>
            </a:r>
            <a:r>
              <a:rPr sz="1900" spc="-40" dirty="0">
                <a:solidFill>
                  <a:srgbClr val="49124C"/>
                </a:solidFill>
                <a:latin typeface="NewJuneRegular"/>
                <a:cs typeface="NewJuneRegular"/>
              </a:rPr>
              <a:t> </a:t>
            </a:r>
            <a:r>
              <a:rPr sz="1900" dirty="0">
                <a:solidFill>
                  <a:srgbClr val="49124C"/>
                </a:solidFill>
                <a:latin typeface="NewJuneRegular"/>
                <a:cs typeface="NewJuneRegular"/>
              </a:rPr>
              <a:t>la</a:t>
            </a:r>
            <a:r>
              <a:rPr sz="1900" spc="-40" dirty="0">
                <a:solidFill>
                  <a:srgbClr val="49124C"/>
                </a:solidFill>
                <a:latin typeface="NewJuneRegular"/>
                <a:cs typeface="NewJuneRegular"/>
              </a:rPr>
              <a:t> </a:t>
            </a:r>
            <a:r>
              <a:rPr sz="1900" dirty="0">
                <a:solidFill>
                  <a:srgbClr val="49124C"/>
                </a:solidFill>
                <a:latin typeface="NewJuneRegular"/>
                <a:cs typeface="NewJuneRegular"/>
              </a:rPr>
              <a:t>caída</a:t>
            </a:r>
            <a:r>
              <a:rPr sz="1900" spc="-40" dirty="0">
                <a:solidFill>
                  <a:srgbClr val="49124C"/>
                </a:solidFill>
                <a:latin typeface="NewJuneRegular"/>
                <a:cs typeface="NewJuneRegular"/>
              </a:rPr>
              <a:t> </a:t>
            </a:r>
            <a:r>
              <a:rPr sz="1900" dirty="0">
                <a:solidFill>
                  <a:srgbClr val="49124C"/>
                </a:solidFill>
                <a:latin typeface="NewJuneRegular"/>
                <a:cs typeface="NewJuneRegular"/>
              </a:rPr>
              <a:t>de</a:t>
            </a:r>
            <a:r>
              <a:rPr sz="1900" spc="-40" dirty="0">
                <a:solidFill>
                  <a:srgbClr val="49124C"/>
                </a:solidFill>
                <a:latin typeface="NewJuneRegular"/>
                <a:cs typeface="NewJuneRegular"/>
              </a:rPr>
              <a:t> </a:t>
            </a:r>
            <a:r>
              <a:rPr sz="1900" dirty="0">
                <a:solidFill>
                  <a:srgbClr val="49124C"/>
                </a:solidFill>
                <a:latin typeface="NewJuneRegular"/>
                <a:cs typeface="NewJuneRegular"/>
              </a:rPr>
              <a:t>la</a:t>
            </a:r>
            <a:r>
              <a:rPr sz="1900" spc="-35" dirty="0">
                <a:solidFill>
                  <a:srgbClr val="49124C"/>
                </a:solidFill>
                <a:latin typeface="NewJuneRegular"/>
                <a:cs typeface="NewJuneRegular"/>
              </a:rPr>
              <a:t> </a:t>
            </a:r>
            <a:r>
              <a:rPr sz="1900" dirty="0">
                <a:solidFill>
                  <a:srgbClr val="49124C"/>
                </a:solidFill>
                <a:latin typeface="NewJuneRegular"/>
                <a:cs typeface="NewJuneRegular"/>
              </a:rPr>
              <a:t>producción</a:t>
            </a:r>
            <a:r>
              <a:rPr sz="1900" spc="-40" dirty="0">
                <a:solidFill>
                  <a:srgbClr val="49124C"/>
                </a:solidFill>
                <a:latin typeface="NewJuneRegular"/>
                <a:cs typeface="NewJuneRegular"/>
              </a:rPr>
              <a:t> </a:t>
            </a:r>
            <a:r>
              <a:rPr sz="1900" dirty="0">
                <a:solidFill>
                  <a:srgbClr val="49124C"/>
                </a:solidFill>
                <a:latin typeface="NewJuneRegular"/>
                <a:cs typeface="NewJuneRegular"/>
              </a:rPr>
              <a:t>de</a:t>
            </a:r>
            <a:r>
              <a:rPr sz="1900" spc="-40" dirty="0">
                <a:solidFill>
                  <a:srgbClr val="49124C"/>
                </a:solidFill>
                <a:latin typeface="NewJuneRegular"/>
                <a:cs typeface="NewJuneRegular"/>
              </a:rPr>
              <a:t> </a:t>
            </a:r>
            <a:r>
              <a:rPr sz="1900" dirty="0">
                <a:solidFill>
                  <a:srgbClr val="49124C"/>
                </a:solidFill>
                <a:latin typeface="NewJuneRegular"/>
                <a:cs typeface="NewJuneRegular"/>
              </a:rPr>
              <a:t>bienes</a:t>
            </a:r>
            <a:r>
              <a:rPr sz="1900" spc="-40" dirty="0">
                <a:solidFill>
                  <a:srgbClr val="49124C"/>
                </a:solidFill>
                <a:latin typeface="NewJuneRegular"/>
                <a:cs typeface="NewJuneRegular"/>
              </a:rPr>
              <a:t> </a:t>
            </a:r>
            <a:r>
              <a:rPr sz="1900" spc="-25" dirty="0">
                <a:solidFill>
                  <a:srgbClr val="49124C"/>
                </a:solidFill>
                <a:latin typeface="NewJuneRegular"/>
                <a:cs typeface="NewJuneRegular"/>
              </a:rPr>
              <a:t>de </a:t>
            </a:r>
            <a:r>
              <a:rPr sz="1900" dirty="0">
                <a:solidFill>
                  <a:srgbClr val="49124C"/>
                </a:solidFill>
                <a:latin typeface="NewJuneRegular"/>
                <a:cs typeface="NewJuneRegular"/>
              </a:rPr>
              <a:t>equipo</a:t>
            </a:r>
            <a:r>
              <a:rPr sz="1900" spc="-45" dirty="0">
                <a:solidFill>
                  <a:srgbClr val="49124C"/>
                </a:solidFill>
                <a:latin typeface="NewJuneRegular"/>
                <a:cs typeface="NewJuneRegular"/>
              </a:rPr>
              <a:t> </a:t>
            </a:r>
            <a:r>
              <a:rPr sz="1900" dirty="0">
                <a:solidFill>
                  <a:srgbClr val="49124C"/>
                </a:solidFill>
                <a:latin typeface="NewJuneRegular"/>
                <a:cs typeface="NewJuneRegular"/>
              </a:rPr>
              <a:t>y</a:t>
            </a:r>
            <a:r>
              <a:rPr sz="1900" spc="-45" dirty="0">
                <a:solidFill>
                  <a:srgbClr val="49124C"/>
                </a:solidFill>
                <a:latin typeface="NewJuneRegular"/>
                <a:cs typeface="NewJuneRegular"/>
              </a:rPr>
              <a:t> </a:t>
            </a:r>
            <a:r>
              <a:rPr sz="1900" dirty="0">
                <a:solidFill>
                  <a:srgbClr val="49124C"/>
                </a:solidFill>
                <a:latin typeface="NewJuneRegular"/>
                <a:cs typeface="NewJuneRegular"/>
              </a:rPr>
              <a:t>energía,</a:t>
            </a:r>
            <a:r>
              <a:rPr sz="1900" spc="-45" dirty="0">
                <a:solidFill>
                  <a:srgbClr val="49124C"/>
                </a:solidFill>
                <a:latin typeface="NewJuneRegular"/>
                <a:cs typeface="NewJuneRegular"/>
              </a:rPr>
              <a:t> </a:t>
            </a:r>
            <a:r>
              <a:rPr sz="1900" dirty="0">
                <a:solidFill>
                  <a:srgbClr val="49124C"/>
                </a:solidFill>
                <a:latin typeface="NewJuneRegular"/>
                <a:cs typeface="NewJuneRegular"/>
              </a:rPr>
              <a:t>junto</a:t>
            </a:r>
            <a:r>
              <a:rPr sz="1900" spc="-40" dirty="0">
                <a:solidFill>
                  <a:srgbClr val="49124C"/>
                </a:solidFill>
                <a:latin typeface="NewJuneRegular"/>
                <a:cs typeface="NewJuneRegular"/>
              </a:rPr>
              <a:t> </a:t>
            </a:r>
            <a:r>
              <a:rPr sz="1900" dirty="0">
                <a:solidFill>
                  <a:srgbClr val="49124C"/>
                </a:solidFill>
                <a:latin typeface="NewJuneRegular"/>
                <a:cs typeface="NewJuneRegular"/>
              </a:rPr>
              <a:t>con</a:t>
            </a:r>
            <a:r>
              <a:rPr sz="1900" spc="-45" dirty="0">
                <a:solidFill>
                  <a:srgbClr val="49124C"/>
                </a:solidFill>
                <a:latin typeface="NewJuneRegular"/>
                <a:cs typeface="NewJuneRegular"/>
              </a:rPr>
              <a:t> </a:t>
            </a:r>
            <a:r>
              <a:rPr sz="1900" dirty="0">
                <a:solidFill>
                  <a:srgbClr val="49124C"/>
                </a:solidFill>
                <a:latin typeface="NewJuneRegular"/>
                <a:cs typeface="NewJuneRegular"/>
              </a:rPr>
              <a:t>el</a:t>
            </a:r>
            <a:r>
              <a:rPr sz="1900" spc="-45" dirty="0">
                <a:solidFill>
                  <a:srgbClr val="49124C"/>
                </a:solidFill>
                <a:latin typeface="NewJuneRegular"/>
                <a:cs typeface="NewJuneRegular"/>
              </a:rPr>
              <a:t> </a:t>
            </a:r>
            <a:r>
              <a:rPr sz="1900" dirty="0">
                <a:solidFill>
                  <a:srgbClr val="49124C"/>
                </a:solidFill>
                <a:latin typeface="NewJuneRegular"/>
                <a:cs typeface="NewJuneRegular"/>
              </a:rPr>
              <a:t>leve</a:t>
            </a:r>
            <a:r>
              <a:rPr sz="1900" spc="-40" dirty="0">
                <a:solidFill>
                  <a:srgbClr val="49124C"/>
                </a:solidFill>
                <a:latin typeface="NewJuneRegular"/>
                <a:cs typeface="NewJuneRegular"/>
              </a:rPr>
              <a:t> </a:t>
            </a:r>
            <a:r>
              <a:rPr sz="1900" spc="-10" dirty="0">
                <a:solidFill>
                  <a:srgbClr val="49124C"/>
                </a:solidFill>
                <a:latin typeface="NewJuneRegular"/>
                <a:cs typeface="NewJuneRegular"/>
              </a:rPr>
              <a:t>incremento</a:t>
            </a:r>
            <a:r>
              <a:rPr sz="1900" spc="-45" dirty="0">
                <a:solidFill>
                  <a:srgbClr val="49124C"/>
                </a:solidFill>
                <a:latin typeface="NewJuneRegular"/>
                <a:cs typeface="NewJuneRegular"/>
              </a:rPr>
              <a:t> </a:t>
            </a:r>
            <a:r>
              <a:rPr sz="1900" dirty="0">
                <a:solidFill>
                  <a:srgbClr val="49124C"/>
                </a:solidFill>
                <a:latin typeface="NewJuneRegular"/>
                <a:cs typeface="NewJuneRegular"/>
              </a:rPr>
              <a:t>de</a:t>
            </a:r>
            <a:r>
              <a:rPr sz="1900" spc="-45" dirty="0">
                <a:solidFill>
                  <a:srgbClr val="49124C"/>
                </a:solidFill>
                <a:latin typeface="NewJuneRegular"/>
                <a:cs typeface="NewJuneRegular"/>
              </a:rPr>
              <a:t> </a:t>
            </a:r>
            <a:r>
              <a:rPr sz="1900" dirty="0">
                <a:solidFill>
                  <a:srgbClr val="49124C"/>
                </a:solidFill>
                <a:latin typeface="NewJuneRegular"/>
                <a:cs typeface="NewJuneRegular"/>
              </a:rPr>
              <a:t>los</a:t>
            </a:r>
            <a:r>
              <a:rPr sz="1900" spc="-40" dirty="0">
                <a:solidFill>
                  <a:srgbClr val="49124C"/>
                </a:solidFill>
                <a:latin typeface="NewJuneRegular"/>
                <a:cs typeface="NewJuneRegular"/>
              </a:rPr>
              <a:t> </a:t>
            </a:r>
            <a:r>
              <a:rPr sz="1900" spc="-10" dirty="0">
                <a:solidFill>
                  <a:srgbClr val="49124C"/>
                </a:solidFill>
                <a:latin typeface="NewJuneRegular"/>
                <a:cs typeface="NewJuneRegular"/>
              </a:rPr>
              <a:t>bienes intermedios.</a:t>
            </a:r>
            <a:endParaRPr sz="1900" dirty="0">
              <a:latin typeface="NewJuneRegular"/>
              <a:cs typeface="NewJuneRegular"/>
            </a:endParaRPr>
          </a:p>
          <a:p>
            <a:pPr marL="368300" marR="81915" indent="-251460">
              <a:lnSpc>
                <a:spcPct val="100000"/>
              </a:lnSpc>
              <a:spcBef>
                <a:spcPts val="640"/>
              </a:spcBef>
              <a:buChar char="•"/>
              <a:tabLst>
                <a:tab pos="368300" algn="l"/>
              </a:tabLst>
            </a:pPr>
            <a:r>
              <a:rPr sz="1900" dirty="0">
                <a:solidFill>
                  <a:srgbClr val="49124C"/>
                </a:solidFill>
                <a:latin typeface="NewJuneRegular"/>
                <a:cs typeface="NewJuneRegular"/>
              </a:rPr>
              <a:t>El</a:t>
            </a:r>
            <a:r>
              <a:rPr sz="1900" spc="-45" dirty="0">
                <a:solidFill>
                  <a:srgbClr val="49124C"/>
                </a:solidFill>
                <a:latin typeface="NewJuneRegular"/>
                <a:cs typeface="NewJuneRegular"/>
              </a:rPr>
              <a:t> </a:t>
            </a:r>
            <a:r>
              <a:rPr sz="1900" spc="-30" dirty="0">
                <a:solidFill>
                  <a:srgbClr val="49124C"/>
                </a:solidFill>
                <a:latin typeface="NewJuneRegular"/>
                <a:cs typeface="NewJuneRegular"/>
              </a:rPr>
              <a:t>VAB</a:t>
            </a:r>
            <a:r>
              <a:rPr sz="1900" spc="-40" dirty="0">
                <a:solidFill>
                  <a:srgbClr val="49124C"/>
                </a:solidFill>
                <a:latin typeface="NewJuneRegular"/>
                <a:cs typeface="NewJuneRegular"/>
              </a:rPr>
              <a:t> </a:t>
            </a:r>
            <a:r>
              <a:rPr sz="1900" dirty="0">
                <a:solidFill>
                  <a:srgbClr val="49124C"/>
                </a:solidFill>
                <a:latin typeface="NewJuneRegular"/>
                <a:cs typeface="NewJuneRegular"/>
              </a:rPr>
              <a:t>industrial</a:t>
            </a:r>
            <a:r>
              <a:rPr sz="1900" spc="-40" dirty="0">
                <a:solidFill>
                  <a:srgbClr val="49124C"/>
                </a:solidFill>
                <a:latin typeface="NewJuneRegular"/>
                <a:cs typeface="NewJuneRegular"/>
              </a:rPr>
              <a:t> </a:t>
            </a:r>
            <a:r>
              <a:rPr sz="1900" dirty="0">
                <a:solidFill>
                  <a:srgbClr val="49124C"/>
                </a:solidFill>
                <a:latin typeface="NewJuneRegular"/>
                <a:cs typeface="NewJuneRegular"/>
              </a:rPr>
              <a:t>se</a:t>
            </a:r>
            <a:r>
              <a:rPr sz="1900" spc="-40" dirty="0">
                <a:solidFill>
                  <a:srgbClr val="49124C"/>
                </a:solidFill>
                <a:latin typeface="NewJuneRegular"/>
                <a:cs typeface="NewJuneRegular"/>
              </a:rPr>
              <a:t> </a:t>
            </a:r>
            <a:r>
              <a:rPr sz="1900" spc="-10" dirty="0">
                <a:solidFill>
                  <a:srgbClr val="49124C"/>
                </a:solidFill>
                <a:latin typeface="NewJuneRegular"/>
                <a:cs typeface="NewJuneRegular"/>
              </a:rPr>
              <a:t>incrementado</a:t>
            </a:r>
            <a:r>
              <a:rPr sz="1900" spc="-40" dirty="0">
                <a:solidFill>
                  <a:srgbClr val="49124C"/>
                </a:solidFill>
                <a:latin typeface="NewJuneRegular"/>
                <a:cs typeface="NewJuneRegular"/>
              </a:rPr>
              <a:t> </a:t>
            </a:r>
            <a:r>
              <a:rPr sz="1900" spc="-10" dirty="0">
                <a:solidFill>
                  <a:srgbClr val="49124C"/>
                </a:solidFill>
                <a:latin typeface="NewJuneRegular"/>
                <a:cs typeface="NewJuneRegular"/>
              </a:rPr>
              <a:t>únicamente</a:t>
            </a:r>
            <a:r>
              <a:rPr sz="1900" spc="-45" dirty="0">
                <a:solidFill>
                  <a:srgbClr val="49124C"/>
                </a:solidFill>
                <a:latin typeface="NewJuneRegular"/>
                <a:cs typeface="NewJuneRegular"/>
              </a:rPr>
              <a:t> </a:t>
            </a:r>
            <a:r>
              <a:rPr sz="1900" dirty="0">
                <a:solidFill>
                  <a:srgbClr val="49124C"/>
                </a:solidFill>
                <a:latin typeface="NewJuneRegular"/>
                <a:cs typeface="NewJuneRegular"/>
              </a:rPr>
              <a:t>un</a:t>
            </a:r>
            <a:r>
              <a:rPr sz="1900" spc="-40" dirty="0">
                <a:solidFill>
                  <a:srgbClr val="49124C"/>
                </a:solidFill>
                <a:latin typeface="NewJuneRegular"/>
                <a:cs typeface="NewJuneRegular"/>
              </a:rPr>
              <a:t> </a:t>
            </a:r>
            <a:r>
              <a:rPr sz="1900" dirty="0">
                <a:solidFill>
                  <a:srgbClr val="49124C"/>
                </a:solidFill>
                <a:latin typeface="NewJuneRegular"/>
                <a:cs typeface="NewJuneRegular"/>
              </a:rPr>
              <a:t>0,7%</a:t>
            </a:r>
            <a:r>
              <a:rPr sz="1900" spc="-40" dirty="0">
                <a:solidFill>
                  <a:srgbClr val="49124C"/>
                </a:solidFill>
                <a:latin typeface="NewJuneRegular"/>
                <a:cs typeface="NewJuneRegular"/>
              </a:rPr>
              <a:t> </a:t>
            </a:r>
            <a:r>
              <a:rPr sz="1900" spc="-10" dirty="0">
                <a:solidFill>
                  <a:srgbClr val="49124C"/>
                </a:solidFill>
                <a:latin typeface="NewJuneRegular"/>
                <a:cs typeface="NewJuneRegular"/>
              </a:rPr>
              <a:t>anual </a:t>
            </a:r>
            <a:r>
              <a:rPr sz="1900" dirty="0">
                <a:solidFill>
                  <a:srgbClr val="49124C"/>
                </a:solidFill>
                <a:latin typeface="NewJuneRegular"/>
                <a:cs typeface="NewJuneRegular"/>
              </a:rPr>
              <a:t>el</a:t>
            </a:r>
            <a:r>
              <a:rPr sz="1900" spc="-55" dirty="0">
                <a:solidFill>
                  <a:srgbClr val="49124C"/>
                </a:solidFill>
                <a:latin typeface="NewJuneRegular"/>
                <a:cs typeface="NewJuneRegular"/>
              </a:rPr>
              <a:t> </a:t>
            </a:r>
            <a:r>
              <a:rPr sz="1900" dirty="0">
                <a:solidFill>
                  <a:srgbClr val="49124C"/>
                </a:solidFill>
                <a:latin typeface="NewJuneRegular"/>
                <a:cs typeface="NewJuneRegular"/>
              </a:rPr>
              <a:t>segundo</a:t>
            </a:r>
            <a:r>
              <a:rPr sz="1900" spc="-50" dirty="0">
                <a:solidFill>
                  <a:srgbClr val="49124C"/>
                </a:solidFill>
                <a:latin typeface="NewJuneRegular"/>
                <a:cs typeface="NewJuneRegular"/>
              </a:rPr>
              <a:t> </a:t>
            </a:r>
            <a:r>
              <a:rPr sz="1900" spc="-10" dirty="0">
                <a:solidFill>
                  <a:srgbClr val="49124C"/>
                </a:solidFill>
                <a:latin typeface="NewJuneRegular"/>
                <a:cs typeface="NewJuneRegular"/>
              </a:rPr>
              <a:t>trimestre.</a:t>
            </a:r>
            <a:endParaRPr sz="1900" dirty="0">
              <a:latin typeface="NewJuneRegular"/>
              <a:cs typeface="NewJuneRegular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C18CC5C4-967C-F12D-C3CA-2C4A7D31BC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97"/>
            <a:ext cx="20104810" cy="11308953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1536991" y="3471487"/>
            <a:ext cx="2757170" cy="3166745"/>
          </a:xfrm>
          <a:prstGeom prst="rect">
            <a:avLst/>
          </a:prstGeom>
        </p:spPr>
        <p:txBody>
          <a:bodyPr vert="horz" wrap="square" lIns="0" tIns="137795" rIns="0" bIns="0" rtlCol="0">
            <a:spAutoFit/>
          </a:bodyPr>
          <a:lstStyle/>
          <a:p>
            <a:pPr marL="454025" indent="-441325">
              <a:lnSpc>
                <a:spcPct val="100000"/>
              </a:lnSpc>
              <a:spcBef>
                <a:spcPts val="1085"/>
              </a:spcBef>
              <a:buAutoNum type="arabicPeriod"/>
              <a:tabLst>
                <a:tab pos="454025" algn="l"/>
              </a:tabLst>
            </a:pPr>
            <a:r>
              <a:rPr sz="3300" spc="-20" dirty="0">
                <a:solidFill>
                  <a:srgbClr val="FFFFFF"/>
                </a:solidFill>
                <a:latin typeface="NewJuneRegular"/>
                <a:cs typeface="NewJuneRegular"/>
              </a:rPr>
              <a:t>EEUU</a:t>
            </a:r>
            <a:endParaRPr sz="3300">
              <a:latin typeface="NewJuneRegular"/>
              <a:cs typeface="NewJuneRegular"/>
            </a:endParaRPr>
          </a:p>
          <a:p>
            <a:pPr marL="454025" indent="-441325">
              <a:lnSpc>
                <a:spcPct val="100000"/>
              </a:lnSpc>
              <a:spcBef>
                <a:spcPts val="990"/>
              </a:spcBef>
              <a:buAutoNum type="arabicPeriod"/>
              <a:tabLst>
                <a:tab pos="454025" algn="l"/>
              </a:tabLst>
            </a:pPr>
            <a:r>
              <a:rPr sz="3300" spc="-10" dirty="0">
                <a:solidFill>
                  <a:srgbClr val="FFFFFF"/>
                </a:solidFill>
                <a:latin typeface="NewJuneRegular"/>
                <a:cs typeface="NewJuneRegular"/>
              </a:rPr>
              <a:t>Eurozona</a:t>
            </a:r>
            <a:endParaRPr sz="3300">
              <a:latin typeface="NewJuneRegular"/>
              <a:cs typeface="NewJuneRegular"/>
            </a:endParaRPr>
          </a:p>
          <a:p>
            <a:pPr marL="454025" indent="-441325">
              <a:lnSpc>
                <a:spcPct val="100000"/>
              </a:lnSpc>
              <a:spcBef>
                <a:spcPts val="985"/>
              </a:spcBef>
              <a:buAutoNum type="arabicPeriod"/>
              <a:tabLst>
                <a:tab pos="454025" algn="l"/>
              </a:tabLst>
            </a:pPr>
            <a:r>
              <a:rPr sz="3300" spc="-10" dirty="0">
                <a:solidFill>
                  <a:srgbClr val="FFFFFF"/>
                </a:solidFill>
                <a:latin typeface="NewJuneRegular"/>
                <a:cs typeface="NewJuneRegular"/>
              </a:rPr>
              <a:t>España</a:t>
            </a:r>
            <a:endParaRPr sz="3300">
              <a:latin typeface="NewJuneRegular"/>
              <a:cs typeface="NewJuneRegular"/>
            </a:endParaRPr>
          </a:p>
          <a:p>
            <a:pPr marL="454025" indent="-441325">
              <a:lnSpc>
                <a:spcPct val="100000"/>
              </a:lnSpc>
              <a:spcBef>
                <a:spcPts val="985"/>
              </a:spcBef>
              <a:buAutoNum type="arabicPeriod"/>
              <a:tabLst>
                <a:tab pos="454025" algn="l"/>
              </a:tabLst>
            </a:pPr>
            <a:r>
              <a:rPr sz="3300" spc="-10" dirty="0">
                <a:solidFill>
                  <a:srgbClr val="FFFFFF"/>
                </a:solidFill>
                <a:latin typeface="NewJuneRegular"/>
                <a:cs typeface="NewJuneRegular"/>
              </a:rPr>
              <a:t>Euskadi</a:t>
            </a:r>
            <a:endParaRPr sz="3300">
              <a:latin typeface="NewJuneRegular"/>
              <a:cs typeface="NewJuneRegular"/>
            </a:endParaRPr>
          </a:p>
          <a:p>
            <a:pPr marL="454025" indent="-441325">
              <a:lnSpc>
                <a:spcPct val="100000"/>
              </a:lnSpc>
              <a:spcBef>
                <a:spcPts val="990"/>
              </a:spcBef>
              <a:buAutoNum type="arabicPeriod"/>
              <a:tabLst>
                <a:tab pos="454025" algn="l"/>
              </a:tabLst>
            </a:pPr>
            <a:r>
              <a:rPr sz="3300" spc="-10" dirty="0">
                <a:solidFill>
                  <a:srgbClr val="FFFFFF"/>
                </a:solidFill>
                <a:latin typeface="NewJuneRegular"/>
                <a:cs typeface="NewJuneRegular"/>
              </a:rPr>
              <a:t>Previsiones</a:t>
            </a:r>
            <a:endParaRPr sz="3300">
              <a:latin typeface="NewJuneRegular"/>
              <a:cs typeface="NewJuneRegular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9CD8EE4A-4BA1-738E-D9DB-0D9EF57AC5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97"/>
            <a:ext cx="20104100" cy="1130855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395603" y="8298434"/>
            <a:ext cx="14194155" cy="142049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63525" marR="139065" indent="-251460">
              <a:lnSpc>
                <a:spcPct val="101499"/>
              </a:lnSpc>
              <a:spcBef>
                <a:spcPts val="90"/>
              </a:spcBef>
              <a:buChar char="•"/>
              <a:tabLst>
                <a:tab pos="263525" algn="l"/>
              </a:tabLst>
            </a:pP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El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sector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servicios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muestra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un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elevado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dinamismo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en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sus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indicadores.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El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crecimiento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de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la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afiliación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en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lo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que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va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spc="-25" dirty="0">
                <a:solidFill>
                  <a:srgbClr val="49124C"/>
                </a:solidFill>
                <a:latin typeface="NewJuneSemibold"/>
                <a:cs typeface="NewJuneSemibold"/>
              </a:rPr>
              <a:t>de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año</a:t>
            </a:r>
            <a:r>
              <a:rPr sz="1950" spc="3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es</a:t>
            </a:r>
            <a:r>
              <a:rPr sz="1950" spc="4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el</a:t>
            </a:r>
            <a:r>
              <a:rPr sz="1950" spc="3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1,9%.</a:t>
            </a:r>
            <a:r>
              <a:rPr sz="1950" spc="4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Eustat</a:t>
            </a:r>
            <a:r>
              <a:rPr sz="1950" spc="4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indica</a:t>
            </a:r>
            <a:r>
              <a:rPr sz="1950" spc="3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en</a:t>
            </a:r>
            <a:r>
              <a:rPr sz="1950" spc="4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el</a:t>
            </a:r>
            <a:r>
              <a:rPr sz="1950" spc="4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avance</a:t>
            </a:r>
            <a:r>
              <a:rPr sz="1950" spc="3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del</a:t>
            </a:r>
            <a:r>
              <a:rPr sz="1950" spc="4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PIB</a:t>
            </a:r>
            <a:r>
              <a:rPr sz="1950" spc="4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del</a:t>
            </a:r>
            <a:r>
              <a:rPr sz="1950" spc="3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tercer</a:t>
            </a:r>
            <a:r>
              <a:rPr sz="1950" spc="4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trimestre</a:t>
            </a:r>
            <a:r>
              <a:rPr sz="1950" spc="3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que</a:t>
            </a:r>
            <a:r>
              <a:rPr sz="1950" spc="4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el</a:t>
            </a:r>
            <a:r>
              <a:rPr sz="1950" spc="4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sector</a:t>
            </a:r>
            <a:r>
              <a:rPr sz="1950" spc="3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es</a:t>
            </a:r>
            <a:r>
              <a:rPr sz="1950" spc="4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el</a:t>
            </a:r>
            <a:r>
              <a:rPr sz="1950" spc="4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motor</a:t>
            </a:r>
            <a:r>
              <a:rPr sz="1950" spc="3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del</a:t>
            </a:r>
            <a:r>
              <a:rPr sz="1950" spc="4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spc="-10" dirty="0">
                <a:solidFill>
                  <a:srgbClr val="49124C"/>
                </a:solidFill>
                <a:latin typeface="NewJuneSemibold"/>
                <a:cs typeface="NewJuneSemibold"/>
              </a:rPr>
              <a:t>crecimiento.</a:t>
            </a:r>
            <a:endParaRPr sz="1950">
              <a:latin typeface="NewJuneSemibold"/>
              <a:cs typeface="NewJuneSemibold"/>
            </a:endParaRPr>
          </a:p>
          <a:p>
            <a:pPr marL="263525" marR="5080" indent="-251460">
              <a:lnSpc>
                <a:spcPct val="101499"/>
              </a:lnSpc>
              <a:spcBef>
                <a:spcPts val="1485"/>
              </a:spcBef>
              <a:buChar char="•"/>
              <a:tabLst>
                <a:tab pos="263525" algn="l"/>
              </a:tabLst>
            </a:pP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El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consumo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así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mismo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muestra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un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comportamiento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expansivo.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El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Índice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de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Comercio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al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por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menor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(sin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estaciones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spc="-25" dirty="0">
                <a:solidFill>
                  <a:srgbClr val="49124C"/>
                </a:solidFill>
                <a:latin typeface="NewJuneSemibold"/>
                <a:cs typeface="NewJuneSemibold"/>
              </a:rPr>
              <a:t>de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servicio)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crece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un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1,8%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y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la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matriculación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de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turismos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un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spc="-10" dirty="0">
                <a:solidFill>
                  <a:srgbClr val="49124C"/>
                </a:solidFill>
                <a:latin typeface="NewJuneSemibold"/>
                <a:cs typeface="NewJuneSemibold"/>
              </a:rPr>
              <a:t>5,5%.</a:t>
            </a:r>
            <a:endParaRPr sz="1950">
              <a:latin typeface="NewJuneSemibold"/>
              <a:cs typeface="NewJuneSemibold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125036" y="3402304"/>
            <a:ext cx="7769103" cy="466080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44285" y="3402304"/>
            <a:ext cx="7776149" cy="4503947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804029" y="10467085"/>
            <a:ext cx="1115695" cy="2139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200" dirty="0">
                <a:solidFill>
                  <a:srgbClr val="49124C"/>
                </a:solidFill>
                <a:latin typeface="NewJuneRegular"/>
                <a:cs typeface="NewJuneRegular"/>
              </a:rPr>
              <a:t>Fuente:</a:t>
            </a:r>
            <a:r>
              <a:rPr sz="1200" spc="114" dirty="0">
                <a:solidFill>
                  <a:srgbClr val="49124C"/>
                </a:solidFill>
                <a:latin typeface="NewJuneRegular"/>
                <a:cs typeface="NewJuneRegular"/>
              </a:rPr>
              <a:t> </a:t>
            </a:r>
            <a:r>
              <a:rPr sz="1200" spc="-10" dirty="0">
                <a:solidFill>
                  <a:srgbClr val="49124C"/>
                </a:solidFill>
                <a:latin typeface="NewJuneRegular"/>
                <a:cs typeface="NewJuneRegular"/>
              </a:rPr>
              <a:t>Eustat</a:t>
            </a:r>
            <a:endParaRPr sz="1200">
              <a:latin typeface="NewJuneRegular"/>
              <a:cs typeface="NewJuneRegular"/>
            </a:endParaRPr>
          </a:p>
        </p:txBody>
      </p:sp>
      <p:sp>
        <p:nvSpPr>
          <p:cNvPr id="8" name="object 11">
            <a:extLst>
              <a:ext uri="{FF2B5EF4-FFF2-40B4-BE49-F238E27FC236}">
                <a16:creationId xmlns:a16="http://schemas.microsoft.com/office/drawing/2014/main" id="{0468B9AB-083C-A9EC-7CD2-7019943F90E6}"/>
              </a:ext>
            </a:extLst>
          </p:cNvPr>
          <p:cNvSpPr txBox="1"/>
          <p:nvPr/>
        </p:nvSpPr>
        <p:spPr>
          <a:xfrm>
            <a:off x="1209820" y="1976246"/>
            <a:ext cx="13855065" cy="7797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950" dirty="0">
                <a:solidFill>
                  <a:srgbClr val="49124C"/>
                </a:solidFill>
                <a:latin typeface="NewJuneBold"/>
                <a:cs typeface="NewJuneBold"/>
              </a:rPr>
              <a:t>Servicios</a:t>
            </a:r>
            <a:r>
              <a:rPr sz="4950" spc="-105" dirty="0">
                <a:solidFill>
                  <a:srgbClr val="49124C"/>
                </a:solidFill>
                <a:latin typeface="NewJuneBold"/>
                <a:cs typeface="NewJuneBold"/>
              </a:rPr>
              <a:t> </a:t>
            </a:r>
            <a:r>
              <a:rPr sz="4950" dirty="0">
                <a:solidFill>
                  <a:srgbClr val="49124C"/>
                </a:solidFill>
                <a:latin typeface="NewJuneBold"/>
                <a:cs typeface="NewJuneBold"/>
              </a:rPr>
              <a:t>y</a:t>
            </a:r>
            <a:r>
              <a:rPr sz="4950" spc="-105" dirty="0">
                <a:solidFill>
                  <a:srgbClr val="49124C"/>
                </a:solidFill>
                <a:latin typeface="NewJuneBold"/>
                <a:cs typeface="NewJuneBold"/>
              </a:rPr>
              <a:t> </a:t>
            </a:r>
            <a:r>
              <a:rPr sz="4950" dirty="0">
                <a:solidFill>
                  <a:srgbClr val="49124C"/>
                </a:solidFill>
                <a:latin typeface="NewJuneBold"/>
                <a:cs typeface="NewJuneBold"/>
              </a:rPr>
              <a:t>consumo:</a:t>
            </a:r>
            <a:r>
              <a:rPr sz="4950" spc="-100" dirty="0">
                <a:solidFill>
                  <a:srgbClr val="49124C"/>
                </a:solidFill>
                <a:latin typeface="NewJuneBold"/>
                <a:cs typeface="NewJuneBold"/>
              </a:rPr>
              <a:t> </a:t>
            </a:r>
            <a:r>
              <a:rPr sz="4950" dirty="0">
                <a:solidFill>
                  <a:srgbClr val="49124C"/>
                </a:solidFill>
                <a:latin typeface="NewJuneBold"/>
                <a:cs typeface="NewJuneBold"/>
              </a:rPr>
              <a:t>motores</a:t>
            </a:r>
            <a:r>
              <a:rPr sz="4950" spc="-105" dirty="0">
                <a:solidFill>
                  <a:srgbClr val="49124C"/>
                </a:solidFill>
                <a:latin typeface="NewJuneBold"/>
                <a:cs typeface="NewJuneBold"/>
              </a:rPr>
              <a:t> </a:t>
            </a:r>
            <a:r>
              <a:rPr sz="4950" dirty="0">
                <a:solidFill>
                  <a:srgbClr val="49124C"/>
                </a:solidFill>
                <a:latin typeface="NewJuneBold"/>
                <a:cs typeface="NewJuneBold"/>
              </a:rPr>
              <a:t>del</a:t>
            </a:r>
            <a:r>
              <a:rPr sz="4950" spc="-105" dirty="0">
                <a:solidFill>
                  <a:srgbClr val="49124C"/>
                </a:solidFill>
                <a:latin typeface="NewJuneBold"/>
                <a:cs typeface="NewJuneBold"/>
              </a:rPr>
              <a:t> </a:t>
            </a:r>
            <a:r>
              <a:rPr sz="4950" spc="-10" dirty="0">
                <a:solidFill>
                  <a:srgbClr val="49124C"/>
                </a:solidFill>
                <a:latin typeface="NewJuneBold"/>
                <a:cs typeface="NewJuneBold"/>
              </a:rPr>
              <a:t>crecimiento</a:t>
            </a:r>
            <a:endParaRPr sz="4950" dirty="0">
              <a:latin typeface="NewJuneBold"/>
              <a:cs typeface="NewJuneBold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0DA94029-526A-DC7F-E7E8-84ECCACAD4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97"/>
            <a:ext cx="20104100" cy="1130855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395603" y="8298434"/>
            <a:ext cx="14102080" cy="142049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63525" marR="5080" indent="-251460">
              <a:lnSpc>
                <a:spcPct val="101499"/>
              </a:lnSpc>
              <a:spcBef>
                <a:spcPts val="90"/>
              </a:spcBef>
              <a:buChar char="•"/>
              <a:tabLst>
                <a:tab pos="263525" algn="l"/>
              </a:tabLst>
            </a:pP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Se</a:t>
            </a:r>
            <a:r>
              <a:rPr sz="1950" spc="4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aprecia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una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clara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mejoría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en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las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magnitudes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del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mercado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laboral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en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el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que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la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tasa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de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paro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alcanza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un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registro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spc="-25" dirty="0">
                <a:solidFill>
                  <a:srgbClr val="49124C"/>
                </a:solidFill>
                <a:latin typeface="NewJuneSemibold"/>
                <a:cs typeface="NewJuneSemibold"/>
              </a:rPr>
              <a:t>de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7,1%</a:t>
            </a:r>
            <a:r>
              <a:rPr sz="1950" spc="-2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(EPA:</a:t>
            </a:r>
            <a:r>
              <a:rPr sz="1950" spc="-2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spc="-10" dirty="0">
                <a:solidFill>
                  <a:srgbClr val="49124C"/>
                </a:solidFill>
                <a:latin typeface="NewJuneSemibold"/>
                <a:cs typeface="NewJuneSemibold"/>
              </a:rPr>
              <a:t>7,61%).</a:t>
            </a:r>
            <a:endParaRPr sz="1950">
              <a:latin typeface="NewJuneSemibold"/>
              <a:cs typeface="NewJuneSemibold"/>
            </a:endParaRPr>
          </a:p>
          <a:p>
            <a:pPr marL="263525" marR="211454" indent="-251460">
              <a:lnSpc>
                <a:spcPct val="101499"/>
              </a:lnSpc>
              <a:spcBef>
                <a:spcPts val="1485"/>
              </a:spcBef>
              <a:buChar char="•"/>
              <a:tabLst>
                <a:tab pos="263525" algn="l"/>
              </a:tabLst>
            </a:pP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Desde</a:t>
            </a:r>
            <a:r>
              <a:rPr sz="1950" spc="4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2018</a:t>
            </a:r>
            <a:r>
              <a:rPr sz="1950" spc="4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ha</a:t>
            </a:r>
            <a:r>
              <a:rPr sz="1950" spc="4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habido</a:t>
            </a:r>
            <a:r>
              <a:rPr sz="1950" spc="4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un</a:t>
            </a:r>
            <a:r>
              <a:rPr sz="1950" spc="4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incremento</a:t>
            </a:r>
            <a:r>
              <a:rPr sz="1950" spc="4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de</a:t>
            </a:r>
            <a:r>
              <a:rPr sz="1950" spc="4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la</a:t>
            </a:r>
            <a:r>
              <a:rPr sz="1950" spc="4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población</a:t>
            </a:r>
            <a:r>
              <a:rPr sz="1950" spc="4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en</a:t>
            </a:r>
            <a:r>
              <a:rPr sz="1950" spc="4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edad</a:t>
            </a:r>
            <a:r>
              <a:rPr sz="1950" spc="4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de</a:t>
            </a:r>
            <a:r>
              <a:rPr sz="1950" spc="4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trabajar,</a:t>
            </a:r>
            <a:r>
              <a:rPr sz="1950" spc="4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la</a:t>
            </a:r>
            <a:r>
              <a:rPr sz="1950" spc="4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activa</a:t>
            </a:r>
            <a:r>
              <a:rPr sz="1950" spc="4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y</a:t>
            </a:r>
            <a:r>
              <a:rPr sz="1950" spc="4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la</a:t>
            </a:r>
            <a:r>
              <a:rPr sz="1950" spc="4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ocupación,</a:t>
            </a:r>
            <a:r>
              <a:rPr sz="1950" spc="4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mientras</a:t>
            </a:r>
            <a:r>
              <a:rPr sz="1950" spc="4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que</a:t>
            </a:r>
            <a:r>
              <a:rPr sz="1950" spc="4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spc="-25" dirty="0">
                <a:solidFill>
                  <a:srgbClr val="49124C"/>
                </a:solidFill>
                <a:latin typeface="NewJuneSemibold"/>
                <a:cs typeface="NewJuneSemibold"/>
              </a:rPr>
              <a:t>el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número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de</a:t>
            </a:r>
            <a:r>
              <a:rPr sz="1950" spc="6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parados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ha</a:t>
            </a:r>
            <a:r>
              <a:rPr sz="1950" spc="6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disminuido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un</a:t>
            </a:r>
            <a:r>
              <a:rPr sz="1950" spc="6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spc="-20" dirty="0">
                <a:solidFill>
                  <a:srgbClr val="49124C"/>
                </a:solidFill>
                <a:latin typeface="NewJuneSemibold"/>
                <a:cs typeface="NewJuneSemibold"/>
              </a:rPr>
              <a:t>27%.</a:t>
            </a:r>
            <a:endParaRPr sz="1950">
              <a:latin typeface="NewJuneSemibold"/>
              <a:cs typeface="NewJuneSemibold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04029" y="10467084"/>
            <a:ext cx="1591574" cy="399468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es-ES" sz="1200" dirty="0">
                <a:solidFill>
                  <a:srgbClr val="49124C"/>
                </a:solidFill>
                <a:latin typeface="NewJuneRegular"/>
                <a:cs typeface="NewJuneRegular"/>
              </a:rPr>
              <a:t>Fuente: </a:t>
            </a:r>
            <a:r>
              <a:rPr lang="es-ES" sz="1200" dirty="0" err="1">
                <a:solidFill>
                  <a:srgbClr val="49124C"/>
                </a:solidFill>
                <a:latin typeface="NewJuneRegular"/>
                <a:cs typeface="NewJuneRegular"/>
              </a:rPr>
              <a:t>Eustat</a:t>
            </a:r>
            <a:endParaRPr lang="es-ES" sz="1200" dirty="0">
              <a:solidFill>
                <a:srgbClr val="49124C"/>
              </a:solidFill>
              <a:latin typeface="NewJuneRegular"/>
              <a:cs typeface="NewJuneRegular"/>
            </a:endParaRPr>
          </a:p>
          <a:p>
            <a:pPr marL="12700">
              <a:lnSpc>
                <a:spcPct val="100000"/>
              </a:lnSpc>
              <a:spcBef>
                <a:spcPts val="135"/>
              </a:spcBef>
            </a:pPr>
            <a:endParaRPr lang="es-ES" sz="1200" dirty="0" err="1">
              <a:solidFill>
                <a:srgbClr val="49124C"/>
              </a:solidFill>
              <a:latin typeface="NewJuneRegular"/>
              <a:cs typeface="NewJuneRegular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462369" y="3172051"/>
            <a:ext cx="8223916" cy="4841807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17813" y="3172051"/>
            <a:ext cx="8293610" cy="4690863"/>
          </a:xfrm>
          <a:prstGeom prst="rect">
            <a:avLst/>
          </a:prstGeom>
        </p:spPr>
      </p:pic>
      <p:sp>
        <p:nvSpPr>
          <p:cNvPr id="8" name="object 11">
            <a:extLst>
              <a:ext uri="{FF2B5EF4-FFF2-40B4-BE49-F238E27FC236}">
                <a16:creationId xmlns:a16="http://schemas.microsoft.com/office/drawing/2014/main" id="{08D2AC0B-31D0-F130-7B57-25D80F3C87FB}"/>
              </a:ext>
            </a:extLst>
          </p:cNvPr>
          <p:cNvSpPr txBox="1"/>
          <p:nvPr/>
        </p:nvSpPr>
        <p:spPr>
          <a:xfrm>
            <a:off x="1209820" y="1976246"/>
            <a:ext cx="5141595" cy="7797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950" dirty="0">
                <a:solidFill>
                  <a:srgbClr val="49124C"/>
                </a:solidFill>
                <a:latin typeface="NewJuneBold"/>
                <a:cs typeface="NewJuneBold"/>
              </a:rPr>
              <a:t>Mercado</a:t>
            </a:r>
            <a:r>
              <a:rPr sz="4950" spc="-215" dirty="0">
                <a:solidFill>
                  <a:srgbClr val="49124C"/>
                </a:solidFill>
                <a:latin typeface="NewJuneBold"/>
                <a:cs typeface="NewJuneBold"/>
              </a:rPr>
              <a:t> </a:t>
            </a:r>
            <a:r>
              <a:rPr sz="4950" spc="-10" dirty="0">
                <a:solidFill>
                  <a:srgbClr val="49124C"/>
                </a:solidFill>
                <a:latin typeface="NewJuneBold"/>
                <a:cs typeface="NewJuneBold"/>
              </a:rPr>
              <a:t>Laboral</a:t>
            </a:r>
            <a:endParaRPr sz="4950" dirty="0">
              <a:latin typeface="NewJuneBold"/>
              <a:cs typeface="NewJuneBold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EFF8B23E-393D-9F39-C453-E4FB545BDD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96"/>
            <a:ext cx="20104810" cy="11308953"/>
          </a:xfrm>
          <a:prstGeom prst="rect">
            <a:avLst/>
          </a:prstGeom>
        </p:spPr>
      </p:pic>
      <p:sp>
        <p:nvSpPr>
          <p:cNvPr id="4" name="object 2">
            <a:extLst>
              <a:ext uri="{FF2B5EF4-FFF2-40B4-BE49-F238E27FC236}">
                <a16:creationId xmlns:a16="http://schemas.microsoft.com/office/drawing/2014/main" id="{BE2E5140-AD1A-A1D7-FE75-976635A2645F}"/>
              </a:ext>
            </a:extLst>
          </p:cNvPr>
          <p:cNvSpPr txBox="1">
            <a:spLocks/>
          </p:cNvSpPr>
          <p:nvPr/>
        </p:nvSpPr>
        <p:spPr>
          <a:xfrm>
            <a:off x="1536991" y="5102903"/>
            <a:ext cx="6991059" cy="109068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5"/>
              </a:spcBef>
            </a:pPr>
            <a:r>
              <a:rPr lang="es-ES" sz="7000" dirty="0">
                <a:solidFill>
                  <a:srgbClr val="FFFFFF"/>
                </a:solidFill>
                <a:latin typeface="NewJuneRegular"/>
                <a:cs typeface="NewJuneRegular"/>
              </a:rPr>
              <a:t>5. Previsiones</a:t>
            </a:r>
            <a:endParaRPr lang="es-ES" sz="7000" dirty="0">
              <a:latin typeface="NewJuneRegular"/>
              <a:cs typeface="NewJuneRegular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010F1F00-1F94-0C0E-A74C-DEFB2207D0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97"/>
            <a:ext cx="20104100" cy="1130855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804029" y="10467085"/>
            <a:ext cx="1809750" cy="2139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200" dirty="0">
                <a:solidFill>
                  <a:srgbClr val="49124C"/>
                </a:solidFill>
                <a:latin typeface="NewJuneRegular"/>
                <a:cs typeface="NewJuneRegular"/>
              </a:rPr>
              <a:t>Fuente:</a:t>
            </a:r>
            <a:r>
              <a:rPr sz="1200" spc="110" dirty="0">
                <a:solidFill>
                  <a:srgbClr val="49124C"/>
                </a:solidFill>
                <a:latin typeface="NewJuneRegular"/>
                <a:cs typeface="NewJuneRegular"/>
              </a:rPr>
              <a:t> </a:t>
            </a:r>
            <a:r>
              <a:rPr sz="1200" dirty="0">
                <a:solidFill>
                  <a:srgbClr val="49124C"/>
                </a:solidFill>
                <a:latin typeface="NewJuneRegular"/>
                <a:cs typeface="NewJuneRegular"/>
              </a:rPr>
              <a:t>Media</a:t>
            </a:r>
            <a:r>
              <a:rPr sz="1200" spc="114" dirty="0">
                <a:solidFill>
                  <a:srgbClr val="49124C"/>
                </a:solidFill>
                <a:latin typeface="NewJuneRegular"/>
                <a:cs typeface="NewJuneRegular"/>
              </a:rPr>
              <a:t> </a:t>
            </a:r>
            <a:r>
              <a:rPr sz="1200" spc="-10" dirty="0">
                <a:solidFill>
                  <a:srgbClr val="49124C"/>
                </a:solidFill>
                <a:latin typeface="NewJuneRegular"/>
                <a:cs typeface="NewJuneRegular"/>
              </a:rPr>
              <a:t>Analistas</a:t>
            </a:r>
            <a:endParaRPr sz="1200">
              <a:latin typeface="NewJuneRegular"/>
              <a:cs typeface="NewJuneRegular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960726" y="4318612"/>
            <a:ext cx="6040755" cy="330517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60985" marR="630555" indent="-248920" algn="just">
              <a:lnSpc>
                <a:spcPct val="101499"/>
              </a:lnSpc>
              <a:spcBef>
                <a:spcPts val="90"/>
              </a:spcBef>
              <a:buChar char="•"/>
              <a:tabLst>
                <a:tab pos="263525" algn="l"/>
              </a:tabLst>
            </a:pP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La</a:t>
            </a:r>
            <a:r>
              <a:rPr sz="1950" spc="4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figura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muestra</a:t>
            </a:r>
            <a:r>
              <a:rPr sz="1950" spc="4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las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tasas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de</a:t>
            </a:r>
            <a:r>
              <a:rPr sz="1950" spc="4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spc="-10" dirty="0">
                <a:solidFill>
                  <a:srgbClr val="49124C"/>
                </a:solidFill>
                <a:latin typeface="NewJuneSemibold"/>
                <a:cs typeface="NewJuneSemibold"/>
              </a:rPr>
              <a:t>crecimiento 	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del</a:t>
            </a:r>
            <a:r>
              <a:rPr sz="1950" spc="4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PIB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esperadas</a:t>
            </a:r>
            <a:r>
              <a:rPr sz="1950" spc="4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para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2024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y</a:t>
            </a:r>
            <a:r>
              <a:rPr sz="1950" spc="4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2025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spc="-10" dirty="0">
                <a:solidFill>
                  <a:srgbClr val="49124C"/>
                </a:solidFill>
                <a:latin typeface="NewJuneSemibold"/>
                <a:cs typeface="NewJuneSemibold"/>
              </a:rPr>
              <a:t>(datos 	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esperados</a:t>
            </a:r>
            <a:r>
              <a:rPr sz="1950" spc="6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en</a:t>
            </a:r>
            <a:r>
              <a:rPr sz="1950" spc="6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noviembre</a:t>
            </a:r>
            <a:r>
              <a:rPr sz="1950" spc="6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de</a:t>
            </a:r>
            <a:r>
              <a:rPr sz="1950" spc="6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spc="-10" dirty="0">
                <a:solidFill>
                  <a:srgbClr val="49124C"/>
                </a:solidFill>
                <a:latin typeface="NewJuneSemibold"/>
                <a:cs typeface="NewJuneSemibold"/>
              </a:rPr>
              <a:t>2024).</a:t>
            </a:r>
            <a:endParaRPr sz="1950">
              <a:latin typeface="NewJuneSemibold"/>
              <a:cs typeface="NewJuneSemibold"/>
            </a:endParaRPr>
          </a:p>
          <a:p>
            <a:pPr marL="263525" indent="-250825">
              <a:lnSpc>
                <a:spcPct val="100000"/>
              </a:lnSpc>
              <a:spcBef>
                <a:spcPts val="1520"/>
              </a:spcBef>
              <a:buChar char="•"/>
              <a:tabLst>
                <a:tab pos="263525" algn="l"/>
              </a:tabLst>
            </a:pP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Se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aprecia</a:t>
            </a:r>
            <a:r>
              <a:rPr sz="1950" spc="6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una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clara</a:t>
            </a:r>
            <a:r>
              <a:rPr sz="1950" spc="6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ralentización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en</a:t>
            </a:r>
            <a:r>
              <a:rPr sz="1950" spc="6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spc="-10" dirty="0">
                <a:solidFill>
                  <a:srgbClr val="49124C"/>
                </a:solidFill>
                <a:latin typeface="NewJuneSemibold"/>
                <a:cs typeface="NewJuneSemibold"/>
              </a:rPr>
              <a:t>Europa.</a:t>
            </a:r>
            <a:endParaRPr sz="1950">
              <a:latin typeface="NewJuneSemibold"/>
              <a:cs typeface="NewJuneSemibold"/>
            </a:endParaRPr>
          </a:p>
          <a:p>
            <a:pPr marL="263525" marR="231775" indent="-251460">
              <a:lnSpc>
                <a:spcPct val="101499"/>
              </a:lnSpc>
              <a:spcBef>
                <a:spcPts val="1485"/>
              </a:spcBef>
              <a:buChar char="•"/>
              <a:tabLst>
                <a:tab pos="263525" algn="l"/>
              </a:tabLst>
            </a:pP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La</a:t>
            </a:r>
            <a:r>
              <a:rPr sz="1950" spc="4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media</a:t>
            </a:r>
            <a:r>
              <a:rPr sz="1950" spc="4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para</a:t>
            </a:r>
            <a:r>
              <a:rPr sz="1950" spc="4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la</a:t>
            </a:r>
            <a:r>
              <a:rPr sz="1950" spc="4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Eurozona</a:t>
            </a:r>
            <a:r>
              <a:rPr sz="1950" spc="4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se</a:t>
            </a:r>
            <a:r>
              <a:rPr sz="1950" spc="4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encuentra</a:t>
            </a:r>
            <a:r>
              <a:rPr sz="1950" spc="4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en</a:t>
            </a:r>
            <a:r>
              <a:rPr sz="1950" spc="4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spc="-25" dirty="0">
                <a:solidFill>
                  <a:srgbClr val="49124C"/>
                </a:solidFill>
                <a:latin typeface="NewJuneSemibold"/>
                <a:cs typeface="NewJuneSemibold"/>
              </a:rPr>
              <a:t>un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0,8%</a:t>
            </a:r>
            <a:r>
              <a:rPr sz="1950" spc="3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y</a:t>
            </a:r>
            <a:r>
              <a:rPr sz="1950" spc="3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un</a:t>
            </a:r>
            <a:r>
              <a:rPr sz="1950" spc="4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1,1%</a:t>
            </a:r>
            <a:r>
              <a:rPr sz="1950" spc="3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para</a:t>
            </a:r>
            <a:r>
              <a:rPr sz="1950" spc="3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2024</a:t>
            </a:r>
            <a:r>
              <a:rPr sz="1950" spc="4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y</a:t>
            </a:r>
            <a:r>
              <a:rPr sz="1950" spc="3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spc="-10" dirty="0">
                <a:solidFill>
                  <a:srgbClr val="49124C"/>
                </a:solidFill>
                <a:latin typeface="NewJuneSemibold"/>
                <a:cs typeface="NewJuneSemibold"/>
              </a:rPr>
              <a:t>2025.</a:t>
            </a:r>
            <a:endParaRPr sz="1950">
              <a:latin typeface="NewJuneSemibold"/>
              <a:cs typeface="NewJuneSemibold"/>
            </a:endParaRPr>
          </a:p>
          <a:p>
            <a:pPr marL="263525" marR="5080" indent="-251460">
              <a:lnSpc>
                <a:spcPct val="101499"/>
              </a:lnSpc>
              <a:spcBef>
                <a:spcPts val="1485"/>
              </a:spcBef>
              <a:buChar char="•"/>
              <a:tabLst>
                <a:tab pos="263525" algn="l"/>
              </a:tabLst>
            </a:pP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Alemania</a:t>
            </a:r>
            <a:r>
              <a:rPr sz="1950" spc="4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(-0,1%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y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0,6%)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y</a:t>
            </a:r>
            <a:r>
              <a:rPr sz="1950" spc="4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Francia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(1,1%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y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spc="-10" dirty="0">
                <a:solidFill>
                  <a:srgbClr val="49124C"/>
                </a:solidFill>
                <a:latin typeface="NewJuneSemibold"/>
                <a:cs typeface="NewJuneSemibold"/>
              </a:rPr>
              <a:t>0,9%),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los</a:t>
            </a:r>
            <a:r>
              <a:rPr sz="1950" spc="6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principales</a:t>
            </a:r>
            <a:r>
              <a:rPr sz="1950" spc="7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socios</a:t>
            </a:r>
            <a:r>
              <a:rPr sz="1950" spc="7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comerciales</a:t>
            </a:r>
            <a:r>
              <a:rPr sz="1950" spc="7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de</a:t>
            </a:r>
            <a:r>
              <a:rPr sz="1950" spc="7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spc="-10" dirty="0">
                <a:solidFill>
                  <a:srgbClr val="49124C"/>
                </a:solidFill>
                <a:latin typeface="NewJuneSemibold"/>
                <a:cs typeface="NewJuneSemibold"/>
              </a:rPr>
              <a:t>nuestra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economía</a:t>
            </a:r>
            <a:r>
              <a:rPr sz="1950" spc="6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no</a:t>
            </a:r>
            <a:r>
              <a:rPr sz="1950" spc="6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tienen</a:t>
            </a:r>
            <a:r>
              <a:rPr sz="1950" spc="6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buenas</a:t>
            </a:r>
            <a:r>
              <a:rPr sz="1950" spc="6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spc="-10" dirty="0">
                <a:solidFill>
                  <a:srgbClr val="49124C"/>
                </a:solidFill>
                <a:latin typeface="NewJuneSemibold"/>
                <a:cs typeface="NewJuneSemibold"/>
              </a:rPr>
              <a:t>expectativas.</a:t>
            </a:r>
            <a:endParaRPr sz="1950">
              <a:latin typeface="NewJuneSemibold"/>
              <a:cs typeface="NewJuneSemibold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249606" y="3525215"/>
            <a:ext cx="10885805" cy="5908040"/>
            <a:chOff x="1249606" y="3525215"/>
            <a:chExt cx="10885805" cy="5908040"/>
          </a:xfrm>
        </p:grpSpPr>
        <p:pic>
          <p:nvPicPr>
            <p:cNvPr id="6" name="object 6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49606" y="3525215"/>
              <a:ext cx="10885364" cy="5422002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885806" y="7491396"/>
              <a:ext cx="2332990" cy="1823720"/>
            </a:xfrm>
            <a:custGeom>
              <a:avLst/>
              <a:gdLst/>
              <a:ahLst/>
              <a:cxnLst/>
              <a:rect l="l" t="t" r="r" b="b"/>
              <a:pathLst>
                <a:path w="2332990" h="1823720">
                  <a:moveTo>
                    <a:pt x="0" y="911752"/>
                  </a:moveTo>
                  <a:lnTo>
                    <a:pt x="1200" y="870017"/>
                  </a:lnTo>
                  <a:lnTo>
                    <a:pt x="4765" y="828764"/>
                  </a:lnTo>
                  <a:lnTo>
                    <a:pt x="10645" y="788033"/>
                  </a:lnTo>
                  <a:lnTo>
                    <a:pt x="18788" y="747864"/>
                  </a:lnTo>
                  <a:lnTo>
                    <a:pt x="29143" y="708297"/>
                  </a:lnTo>
                  <a:lnTo>
                    <a:pt x="41657" y="669373"/>
                  </a:lnTo>
                  <a:lnTo>
                    <a:pt x="56280" y="631131"/>
                  </a:lnTo>
                  <a:lnTo>
                    <a:pt x="72959" y="593613"/>
                  </a:lnTo>
                  <a:lnTo>
                    <a:pt x="91644" y="556858"/>
                  </a:lnTo>
                  <a:lnTo>
                    <a:pt x="112284" y="520906"/>
                  </a:lnTo>
                  <a:lnTo>
                    <a:pt x="134826" y="485798"/>
                  </a:lnTo>
                  <a:lnTo>
                    <a:pt x="159219" y="451574"/>
                  </a:lnTo>
                  <a:lnTo>
                    <a:pt x="185411" y="418274"/>
                  </a:lnTo>
                  <a:lnTo>
                    <a:pt x="213352" y="385939"/>
                  </a:lnTo>
                  <a:lnTo>
                    <a:pt x="242990" y="354608"/>
                  </a:lnTo>
                  <a:lnTo>
                    <a:pt x="274273" y="324322"/>
                  </a:lnTo>
                  <a:lnTo>
                    <a:pt x="307150" y="295122"/>
                  </a:lnTo>
                  <a:lnTo>
                    <a:pt x="341569" y="267046"/>
                  </a:lnTo>
                  <a:lnTo>
                    <a:pt x="377479" y="240137"/>
                  </a:lnTo>
                  <a:lnTo>
                    <a:pt x="414829" y="214433"/>
                  </a:lnTo>
                  <a:lnTo>
                    <a:pt x="453566" y="189975"/>
                  </a:lnTo>
                  <a:lnTo>
                    <a:pt x="493640" y="166804"/>
                  </a:lnTo>
                  <a:lnTo>
                    <a:pt x="534999" y="144959"/>
                  </a:lnTo>
                  <a:lnTo>
                    <a:pt x="577592" y="124481"/>
                  </a:lnTo>
                  <a:lnTo>
                    <a:pt x="621367" y="105410"/>
                  </a:lnTo>
                  <a:lnTo>
                    <a:pt x="666273" y="87786"/>
                  </a:lnTo>
                  <a:lnTo>
                    <a:pt x="712257" y="71650"/>
                  </a:lnTo>
                  <a:lnTo>
                    <a:pt x="759270" y="57041"/>
                  </a:lnTo>
                  <a:lnTo>
                    <a:pt x="807259" y="44001"/>
                  </a:lnTo>
                  <a:lnTo>
                    <a:pt x="856173" y="32568"/>
                  </a:lnTo>
                  <a:lnTo>
                    <a:pt x="905960" y="22784"/>
                  </a:lnTo>
                  <a:lnTo>
                    <a:pt x="956569" y="14689"/>
                  </a:lnTo>
                  <a:lnTo>
                    <a:pt x="1007948" y="8323"/>
                  </a:lnTo>
                  <a:lnTo>
                    <a:pt x="1060046" y="3726"/>
                  </a:lnTo>
                  <a:lnTo>
                    <a:pt x="1112812" y="938"/>
                  </a:lnTo>
                  <a:lnTo>
                    <a:pt x="1166194" y="0"/>
                  </a:lnTo>
                  <a:lnTo>
                    <a:pt x="1219576" y="938"/>
                  </a:lnTo>
                  <a:lnTo>
                    <a:pt x="1272342" y="3726"/>
                  </a:lnTo>
                  <a:lnTo>
                    <a:pt x="1324441" y="8323"/>
                  </a:lnTo>
                  <a:lnTo>
                    <a:pt x="1375820" y="14689"/>
                  </a:lnTo>
                  <a:lnTo>
                    <a:pt x="1426429" y="22784"/>
                  </a:lnTo>
                  <a:lnTo>
                    <a:pt x="1476216" y="32568"/>
                  </a:lnTo>
                  <a:lnTo>
                    <a:pt x="1525130" y="44001"/>
                  </a:lnTo>
                  <a:lnTo>
                    <a:pt x="1573119" y="57041"/>
                  </a:lnTo>
                  <a:lnTo>
                    <a:pt x="1620131" y="71650"/>
                  </a:lnTo>
                  <a:lnTo>
                    <a:pt x="1666116" y="87786"/>
                  </a:lnTo>
                  <a:lnTo>
                    <a:pt x="1711022" y="105410"/>
                  </a:lnTo>
                  <a:lnTo>
                    <a:pt x="1754797" y="124481"/>
                  </a:lnTo>
                  <a:lnTo>
                    <a:pt x="1797389" y="144959"/>
                  </a:lnTo>
                  <a:lnTo>
                    <a:pt x="1838748" y="166804"/>
                  </a:lnTo>
                  <a:lnTo>
                    <a:pt x="1878823" y="189975"/>
                  </a:lnTo>
                  <a:lnTo>
                    <a:pt x="1917560" y="214433"/>
                  </a:lnTo>
                  <a:lnTo>
                    <a:pt x="1954910" y="240137"/>
                  </a:lnTo>
                  <a:lnTo>
                    <a:pt x="1990820" y="267046"/>
                  </a:lnTo>
                  <a:lnTo>
                    <a:pt x="2025239" y="295122"/>
                  </a:lnTo>
                  <a:lnTo>
                    <a:pt x="2058116" y="324322"/>
                  </a:lnTo>
                  <a:lnTo>
                    <a:pt x="2089399" y="354608"/>
                  </a:lnTo>
                  <a:lnTo>
                    <a:pt x="2119036" y="385939"/>
                  </a:lnTo>
                  <a:lnTo>
                    <a:pt x="2146977" y="418274"/>
                  </a:lnTo>
                  <a:lnTo>
                    <a:pt x="2173170" y="451574"/>
                  </a:lnTo>
                  <a:lnTo>
                    <a:pt x="2197563" y="485798"/>
                  </a:lnTo>
                  <a:lnTo>
                    <a:pt x="2220105" y="520906"/>
                  </a:lnTo>
                  <a:lnTo>
                    <a:pt x="2240744" y="556858"/>
                  </a:lnTo>
                  <a:lnTo>
                    <a:pt x="2259429" y="593613"/>
                  </a:lnTo>
                  <a:lnTo>
                    <a:pt x="2276109" y="631131"/>
                  </a:lnTo>
                  <a:lnTo>
                    <a:pt x="2290732" y="669373"/>
                  </a:lnTo>
                  <a:lnTo>
                    <a:pt x="2303246" y="708297"/>
                  </a:lnTo>
                  <a:lnTo>
                    <a:pt x="2313600" y="747864"/>
                  </a:lnTo>
                  <a:lnTo>
                    <a:pt x="2321743" y="788033"/>
                  </a:lnTo>
                  <a:lnTo>
                    <a:pt x="2327623" y="828764"/>
                  </a:lnTo>
                  <a:lnTo>
                    <a:pt x="2331189" y="870017"/>
                  </a:lnTo>
                  <a:lnTo>
                    <a:pt x="2332389" y="911752"/>
                  </a:lnTo>
                  <a:lnTo>
                    <a:pt x="2331189" y="953487"/>
                  </a:lnTo>
                  <a:lnTo>
                    <a:pt x="2327623" y="994740"/>
                  </a:lnTo>
                  <a:lnTo>
                    <a:pt x="2321743" y="1035471"/>
                  </a:lnTo>
                  <a:lnTo>
                    <a:pt x="2313600" y="1075640"/>
                  </a:lnTo>
                  <a:lnTo>
                    <a:pt x="2303246" y="1115207"/>
                  </a:lnTo>
                  <a:lnTo>
                    <a:pt x="2290732" y="1154131"/>
                  </a:lnTo>
                  <a:lnTo>
                    <a:pt x="2276109" y="1192373"/>
                  </a:lnTo>
                  <a:lnTo>
                    <a:pt x="2259429" y="1229891"/>
                  </a:lnTo>
                  <a:lnTo>
                    <a:pt x="2240744" y="1266646"/>
                  </a:lnTo>
                  <a:lnTo>
                    <a:pt x="2220105" y="1302598"/>
                  </a:lnTo>
                  <a:lnTo>
                    <a:pt x="2197563" y="1337706"/>
                  </a:lnTo>
                  <a:lnTo>
                    <a:pt x="2173170" y="1371930"/>
                  </a:lnTo>
                  <a:lnTo>
                    <a:pt x="2146977" y="1405230"/>
                  </a:lnTo>
                  <a:lnTo>
                    <a:pt x="2119036" y="1437565"/>
                  </a:lnTo>
                  <a:lnTo>
                    <a:pt x="2089399" y="1468896"/>
                  </a:lnTo>
                  <a:lnTo>
                    <a:pt x="2058116" y="1499181"/>
                  </a:lnTo>
                  <a:lnTo>
                    <a:pt x="2025239" y="1528382"/>
                  </a:lnTo>
                  <a:lnTo>
                    <a:pt x="1990820" y="1556457"/>
                  </a:lnTo>
                  <a:lnTo>
                    <a:pt x="1954910" y="1583367"/>
                  </a:lnTo>
                  <a:lnTo>
                    <a:pt x="1917560" y="1609071"/>
                  </a:lnTo>
                  <a:lnTo>
                    <a:pt x="1878823" y="1633529"/>
                  </a:lnTo>
                  <a:lnTo>
                    <a:pt x="1838748" y="1656700"/>
                  </a:lnTo>
                  <a:lnTo>
                    <a:pt x="1797389" y="1678545"/>
                  </a:lnTo>
                  <a:lnTo>
                    <a:pt x="1754797" y="1699023"/>
                  </a:lnTo>
                  <a:lnTo>
                    <a:pt x="1711022" y="1718094"/>
                  </a:lnTo>
                  <a:lnTo>
                    <a:pt x="1666116" y="1735718"/>
                  </a:lnTo>
                  <a:lnTo>
                    <a:pt x="1620131" y="1751854"/>
                  </a:lnTo>
                  <a:lnTo>
                    <a:pt x="1573119" y="1766462"/>
                  </a:lnTo>
                  <a:lnTo>
                    <a:pt x="1525130" y="1779503"/>
                  </a:lnTo>
                  <a:lnTo>
                    <a:pt x="1476216" y="1790935"/>
                  </a:lnTo>
                  <a:lnTo>
                    <a:pt x="1426429" y="1800719"/>
                  </a:lnTo>
                  <a:lnTo>
                    <a:pt x="1375820" y="1808815"/>
                  </a:lnTo>
                  <a:lnTo>
                    <a:pt x="1324441" y="1815181"/>
                  </a:lnTo>
                  <a:lnTo>
                    <a:pt x="1272342" y="1819778"/>
                  </a:lnTo>
                  <a:lnTo>
                    <a:pt x="1219576" y="1822566"/>
                  </a:lnTo>
                  <a:lnTo>
                    <a:pt x="1166194" y="1823504"/>
                  </a:lnTo>
                  <a:lnTo>
                    <a:pt x="1112812" y="1822566"/>
                  </a:lnTo>
                  <a:lnTo>
                    <a:pt x="1060046" y="1819778"/>
                  </a:lnTo>
                  <a:lnTo>
                    <a:pt x="1007948" y="1815181"/>
                  </a:lnTo>
                  <a:lnTo>
                    <a:pt x="956569" y="1808815"/>
                  </a:lnTo>
                  <a:lnTo>
                    <a:pt x="905960" y="1800719"/>
                  </a:lnTo>
                  <a:lnTo>
                    <a:pt x="856173" y="1790935"/>
                  </a:lnTo>
                  <a:lnTo>
                    <a:pt x="807259" y="1779503"/>
                  </a:lnTo>
                  <a:lnTo>
                    <a:pt x="759270" y="1766462"/>
                  </a:lnTo>
                  <a:lnTo>
                    <a:pt x="712257" y="1751854"/>
                  </a:lnTo>
                  <a:lnTo>
                    <a:pt x="666273" y="1735718"/>
                  </a:lnTo>
                  <a:lnTo>
                    <a:pt x="621367" y="1718094"/>
                  </a:lnTo>
                  <a:lnTo>
                    <a:pt x="577592" y="1699023"/>
                  </a:lnTo>
                  <a:lnTo>
                    <a:pt x="534999" y="1678545"/>
                  </a:lnTo>
                  <a:lnTo>
                    <a:pt x="493640" y="1656700"/>
                  </a:lnTo>
                  <a:lnTo>
                    <a:pt x="453566" y="1633529"/>
                  </a:lnTo>
                  <a:lnTo>
                    <a:pt x="414829" y="1609071"/>
                  </a:lnTo>
                  <a:lnTo>
                    <a:pt x="377479" y="1583367"/>
                  </a:lnTo>
                  <a:lnTo>
                    <a:pt x="341569" y="1556457"/>
                  </a:lnTo>
                  <a:lnTo>
                    <a:pt x="307150" y="1528382"/>
                  </a:lnTo>
                  <a:lnTo>
                    <a:pt x="274273" y="1499181"/>
                  </a:lnTo>
                  <a:lnTo>
                    <a:pt x="242990" y="1468896"/>
                  </a:lnTo>
                  <a:lnTo>
                    <a:pt x="213352" y="1437565"/>
                  </a:lnTo>
                  <a:lnTo>
                    <a:pt x="185411" y="1405230"/>
                  </a:lnTo>
                  <a:lnTo>
                    <a:pt x="159219" y="1371930"/>
                  </a:lnTo>
                  <a:lnTo>
                    <a:pt x="134826" y="1337706"/>
                  </a:lnTo>
                  <a:lnTo>
                    <a:pt x="112284" y="1302598"/>
                  </a:lnTo>
                  <a:lnTo>
                    <a:pt x="91644" y="1266646"/>
                  </a:lnTo>
                  <a:lnTo>
                    <a:pt x="72959" y="1229891"/>
                  </a:lnTo>
                  <a:lnTo>
                    <a:pt x="56280" y="1192373"/>
                  </a:lnTo>
                  <a:lnTo>
                    <a:pt x="41657" y="1154131"/>
                  </a:lnTo>
                  <a:lnTo>
                    <a:pt x="29143" y="1115207"/>
                  </a:lnTo>
                  <a:lnTo>
                    <a:pt x="18788" y="1075640"/>
                  </a:lnTo>
                  <a:lnTo>
                    <a:pt x="10645" y="1035471"/>
                  </a:lnTo>
                  <a:lnTo>
                    <a:pt x="4765" y="994740"/>
                  </a:lnTo>
                  <a:lnTo>
                    <a:pt x="1200" y="953487"/>
                  </a:lnTo>
                  <a:lnTo>
                    <a:pt x="0" y="911752"/>
                  </a:lnTo>
                  <a:close/>
                </a:path>
              </a:pathLst>
            </a:custGeom>
            <a:ln w="9423">
              <a:solidFill>
                <a:srgbClr val="EE322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081952" y="7604480"/>
              <a:ext cx="933450" cy="1823720"/>
            </a:xfrm>
            <a:custGeom>
              <a:avLst/>
              <a:gdLst/>
              <a:ahLst/>
              <a:cxnLst/>
              <a:rect l="l" t="t" r="r" b="b"/>
              <a:pathLst>
                <a:path w="933450" h="1823720">
                  <a:moveTo>
                    <a:pt x="0" y="911752"/>
                  </a:moveTo>
                  <a:lnTo>
                    <a:pt x="1076" y="849328"/>
                  </a:lnTo>
                  <a:lnTo>
                    <a:pt x="4258" y="788033"/>
                  </a:lnTo>
                  <a:lnTo>
                    <a:pt x="9477" y="728003"/>
                  </a:lnTo>
                  <a:lnTo>
                    <a:pt x="16663" y="669373"/>
                  </a:lnTo>
                  <a:lnTo>
                    <a:pt x="25746" y="612279"/>
                  </a:lnTo>
                  <a:lnTo>
                    <a:pt x="36658" y="556858"/>
                  </a:lnTo>
                  <a:lnTo>
                    <a:pt x="49328" y="503244"/>
                  </a:lnTo>
                  <a:lnTo>
                    <a:pt x="63688" y="451574"/>
                  </a:lnTo>
                  <a:lnTo>
                    <a:pt x="79667" y="401983"/>
                  </a:lnTo>
                  <a:lnTo>
                    <a:pt x="97197" y="354608"/>
                  </a:lnTo>
                  <a:lnTo>
                    <a:pt x="116207" y="309584"/>
                  </a:lnTo>
                  <a:lnTo>
                    <a:pt x="136629" y="267046"/>
                  </a:lnTo>
                  <a:lnTo>
                    <a:pt x="158392" y="227132"/>
                  </a:lnTo>
                  <a:lnTo>
                    <a:pt x="181428" y="189975"/>
                  </a:lnTo>
                  <a:lnTo>
                    <a:pt x="205667" y="155713"/>
                  </a:lnTo>
                  <a:lnTo>
                    <a:pt x="231038" y="124481"/>
                  </a:lnTo>
                  <a:lnTo>
                    <a:pt x="257474" y="96415"/>
                  </a:lnTo>
                  <a:lnTo>
                    <a:pt x="313260" y="50322"/>
                  </a:lnTo>
                  <a:lnTo>
                    <a:pt x="372467" y="18523"/>
                  </a:lnTo>
                  <a:lnTo>
                    <a:pt x="434540" y="2103"/>
                  </a:lnTo>
                  <a:lnTo>
                    <a:pt x="466477" y="0"/>
                  </a:lnTo>
                  <a:lnTo>
                    <a:pt x="498415" y="2103"/>
                  </a:lnTo>
                  <a:lnTo>
                    <a:pt x="560488" y="18523"/>
                  </a:lnTo>
                  <a:lnTo>
                    <a:pt x="619695" y="50322"/>
                  </a:lnTo>
                  <a:lnTo>
                    <a:pt x="675481" y="96415"/>
                  </a:lnTo>
                  <a:lnTo>
                    <a:pt x="701916" y="124481"/>
                  </a:lnTo>
                  <a:lnTo>
                    <a:pt x="727288" y="155713"/>
                  </a:lnTo>
                  <a:lnTo>
                    <a:pt x="751527" y="189975"/>
                  </a:lnTo>
                  <a:lnTo>
                    <a:pt x="774563" y="227132"/>
                  </a:lnTo>
                  <a:lnTo>
                    <a:pt x="796326" y="267046"/>
                  </a:lnTo>
                  <a:lnTo>
                    <a:pt x="816748" y="309584"/>
                  </a:lnTo>
                  <a:lnTo>
                    <a:pt x="835758" y="354608"/>
                  </a:lnTo>
                  <a:lnTo>
                    <a:pt x="853287" y="401983"/>
                  </a:lnTo>
                  <a:lnTo>
                    <a:pt x="869267" y="451574"/>
                  </a:lnTo>
                  <a:lnTo>
                    <a:pt x="883626" y="503244"/>
                  </a:lnTo>
                  <a:lnTo>
                    <a:pt x="896297" y="556858"/>
                  </a:lnTo>
                  <a:lnTo>
                    <a:pt x="907209" y="612279"/>
                  </a:lnTo>
                  <a:lnTo>
                    <a:pt x="916292" y="669373"/>
                  </a:lnTo>
                  <a:lnTo>
                    <a:pt x="923478" y="728003"/>
                  </a:lnTo>
                  <a:lnTo>
                    <a:pt x="928697" y="788033"/>
                  </a:lnTo>
                  <a:lnTo>
                    <a:pt x="931879" y="849328"/>
                  </a:lnTo>
                  <a:lnTo>
                    <a:pt x="932955" y="911752"/>
                  </a:lnTo>
                  <a:lnTo>
                    <a:pt x="931879" y="974176"/>
                  </a:lnTo>
                  <a:lnTo>
                    <a:pt x="928697" y="1035471"/>
                  </a:lnTo>
                  <a:lnTo>
                    <a:pt x="923478" y="1095501"/>
                  </a:lnTo>
                  <a:lnTo>
                    <a:pt x="916292" y="1154131"/>
                  </a:lnTo>
                  <a:lnTo>
                    <a:pt x="907209" y="1211225"/>
                  </a:lnTo>
                  <a:lnTo>
                    <a:pt x="896297" y="1266646"/>
                  </a:lnTo>
                  <a:lnTo>
                    <a:pt x="883626" y="1320260"/>
                  </a:lnTo>
                  <a:lnTo>
                    <a:pt x="869267" y="1371930"/>
                  </a:lnTo>
                  <a:lnTo>
                    <a:pt x="853287" y="1421520"/>
                  </a:lnTo>
                  <a:lnTo>
                    <a:pt x="835758" y="1468896"/>
                  </a:lnTo>
                  <a:lnTo>
                    <a:pt x="816748" y="1513920"/>
                  </a:lnTo>
                  <a:lnTo>
                    <a:pt x="796326" y="1556457"/>
                  </a:lnTo>
                  <a:lnTo>
                    <a:pt x="774563" y="1596372"/>
                  </a:lnTo>
                  <a:lnTo>
                    <a:pt x="751527" y="1633529"/>
                  </a:lnTo>
                  <a:lnTo>
                    <a:pt x="727288" y="1667791"/>
                  </a:lnTo>
                  <a:lnTo>
                    <a:pt x="701916" y="1699023"/>
                  </a:lnTo>
                  <a:lnTo>
                    <a:pt x="675481" y="1727089"/>
                  </a:lnTo>
                  <a:lnTo>
                    <a:pt x="619695" y="1773181"/>
                  </a:lnTo>
                  <a:lnTo>
                    <a:pt x="560488" y="1804981"/>
                  </a:lnTo>
                  <a:lnTo>
                    <a:pt x="498415" y="1821401"/>
                  </a:lnTo>
                  <a:lnTo>
                    <a:pt x="466477" y="1823504"/>
                  </a:lnTo>
                  <a:lnTo>
                    <a:pt x="434540" y="1821401"/>
                  </a:lnTo>
                  <a:lnTo>
                    <a:pt x="372467" y="1804981"/>
                  </a:lnTo>
                  <a:lnTo>
                    <a:pt x="313260" y="1773181"/>
                  </a:lnTo>
                  <a:lnTo>
                    <a:pt x="257474" y="1727089"/>
                  </a:lnTo>
                  <a:lnTo>
                    <a:pt x="231038" y="1699023"/>
                  </a:lnTo>
                  <a:lnTo>
                    <a:pt x="205667" y="1667791"/>
                  </a:lnTo>
                  <a:lnTo>
                    <a:pt x="181428" y="1633529"/>
                  </a:lnTo>
                  <a:lnTo>
                    <a:pt x="158392" y="1596372"/>
                  </a:lnTo>
                  <a:lnTo>
                    <a:pt x="136629" y="1556457"/>
                  </a:lnTo>
                  <a:lnTo>
                    <a:pt x="116207" y="1513920"/>
                  </a:lnTo>
                  <a:lnTo>
                    <a:pt x="97197" y="1468896"/>
                  </a:lnTo>
                  <a:lnTo>
                    <a:pt x="79667" y="1421520"/>
                  </a:lnTo>
                  <a:lnTo>
                    <a:pt x="63688" y="1371930"/>
                  </a:lnTo>
                  <a:lnTo>
                    <a:pt x="49328" y="1320260"/>
                  </a:lnTo>
                  <a:lnTo>
                    <a:pt x="36658" y="1266646"/>
                  </a:lnTo>
                  <a:lnTo>
                    <a:pt x="25746" y="1211225"/>
                  </a:lnTo>
                  <a:lnTo>
                    <a:pt x="16663" y="1154131"/>
                  </a:lnTo>
                  <a:lnTo>
                    <a:pt x="9477" y="1095501"/>
                  </a:lnTo>
                  <a:lnTo>
                    <a:pt x="4258" y="1035471"/>
                  </a:lnTo>
                  <a:lnTo>
                    <a:pt x="1076" y="974176"/>
                  </a:lnTo>
                  <a:lnTo>
                    <a:pt x="0" y="911752"/>
                  </a:lnTo>
                  <a:close/>
                </a:path>
              </a:pathLst>
            </a:custGeom>
            <a:ln w="9423">
              <a:solidFill>
                <a:srgbClr val="EE322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683596" y="7604480"/>
              <a:ext cx="933450" cy="1823720"/>
            </a:xfrm>
            <a:custGeom>
              <a:avLst/>
              <a:gdLst/>
              <a:ahLst/>
              <a:cxnLst/>
              <a:rect l="l" t="t" r="r" b="b"/>
              <a:pathLst>
                <a:path w="933450" h="1823720">
                  <a:moveTo>
                    <a:pt x="0" y="911752"/>
                  </a:moveTo>
                  <a:lnTo>
                    <a:pt x="1076" y="849328"/>
                  </a:lnTo>
                  <a:lnTo>
                    <a:pt x="4258" y="788033"/>
                  </a:lnTo>
                  <a:lnTo>
                    <a:pt x="9477" y="728003"/>
                  </a:lnTo>
                  <a:lnTo>
                    <a:pt x="16663" y="669373"/>
                  </a:lnTo>
                  <a:lnTo>
                    <a:pt x="25746" y="612279"/>
                  </a:lnTo>
                  <a:lnTo>
                    <a:pt x="36658" y="556858"/>
                  </a:lnTo>
                  <a:lnTo>
                    <a:pt x="49328" y="503244"/>
                  </a:lnTo>
                  <a:lnTo>
                    <a:pt x="63688" y="451574"/>
                  </a:lnTo>
                  <a:lnTo>
                    <a:pt x="79667" y="401983"/>
                  </a:lnTo>
                  <a:lnTo>
                    <a:pt x="97197" y="354608"/>
                  </a:lnTo>
                  <a:lnTo>
                    <a:pt x="116207" y="309584"/>
                  </a:lnTo>
                  <a:lnTo>
                    <a:pt x="136629" y="267046"/>
                  </a:lnTo>
                  <a:lnTo>
                    <a:pt x="158392" y="227132"/>
                  </a:lnTo>
                  <a:lnTo>
                    <a:pt x="181428" y="189975"/>
                  </a:lnTo>
                  <a:lnTo>
                    <a:pt x="205667" y="155713"/>
                  </a:lnTo>
                  <a:lnTo>
                    <a:pt x="231038" y="124481"/>
                  </a:lnTo>
                  <a:lnTo>
                    <a:pt x="257474" y="96415"/>
                  </a:lnTo>
                  <a:lnTo>
                    <a:pt x="313260" y="50322"/>
                  </a:lnTo>
                  <a:lnTo>
                    <a:pt x="372467" y="18523"/>
                  </a:lnTo>
                  <a:lnTo>
                    <a:pt x="434540" y="2103"/>
                  </a:lnTo>
                  <a:lnTo>
                    <a:pt x="466477" y="0"/>
                  </a:lnTo>
                  <a:lnTo>
                    <a:pt x="498415" y="2103"/>
                  </a:lnTo>
                  <a:lnTo>
                    <a:pt x="560488" y="18523"/>
                  </a:lnTo>
                  <a:lnTo>
                    <a:pt x="619695" y="50322"/>
                  </a:lnTo>
                  <a:lnTo>
                    <a:pt x="675481" y="96415"/>
                  </a:lnTo>
                  <a:lnTo>
                    <a:pt x="701916" y="124481"/>
                  </a:lnTo>
                  <a:lnTo>
                    <a:pt x="727288" y="155713"/>
                  </a:lnTo>
                  <a:lnTo>
                    <a:pt x="751527" y="189975"/>
                  </a:lnTo>
                  <a:lnTo>
                    <a:pt x="774563" y="227132"/>
                  </a:lnTo>
                  <a:lnTo>
                    <a:pt x="796326" y="267046"/>
                  </a:lnTo>
                  <a:lnTo>
                    <a:pt x="816748" y="309584"/>
                  </a:lnTo>
                  <a:lnTo>
                    <a:pt x="835758" y="354608"/>
                  </a:lnTo>
                  <a:lnTo>
                    <a:pt x="853287" y="401983"/>
                  </a:lnTo>
                  <a:lnTo>
                    <a:pt x="869267" y="451574"/>
                  </a:lnTo>
                  <a:lnTo>
                    <a:pt x="883626" y="503244"/>
                  </a:lnTo>
                  <a:lnTo>
                    <a:pt x="896297" y="556858"/>
                  </a:lnTo>
                  <a:lnTo>
                    <a:pt x="907209" y="612279"/>
                  </a:lnTo>
                  <a:lnTo>
                    <a:pt x="916292" y="669373"/>
                  </a:lnTo>
                  <a:lnTo>
                    <a:pt x="923478" y="728003"/>
                  </a:lnTo>
                  <a:lnTo>
                    <a:pt x="928697" y="788033"/>
                  </a:lnTo>
                  <a:lnTo>
                    <a:pt x="931879" y="849328"/>
                  </a:lnTo>
                  <a:lnTo>
                    <a:pt x="932955" y="911752"/>
                  </a:lnTo>
                  <a:lnTo>
                    <a:pt x="931879" y="974176"/>
                  </a:lnTo>
                  <a:lnTo>
                    <a:pt x="928697" y="1035471"/>
                  </a:lnTo>
                  <a:lnTo>
                    <a:pt x="923478" y="1095501"/>
                  </a:lnTo>
                  <a:lnTo>
                    <a:pt x="916292" y="1154131"/>
                  </a:lnTo>
                  <a:lnTo>
                    <a:pt x="907209" y="1211225"/>
                  </a:lnTo>
                  <a:lnTo>
                    <a:pt x="896297" y="1266646"/>
                  </a:lnTo>
                  <a:lnTo>
                    <a:pt x="883626" y="1320260"/>
                  </a:lnTo>
                  <a:lnTo>
                    <a:pt x="869267" y="1371930"/>
                  </a:lnTo>
                  <a:lnTo>
                    <a:pt x="853287" y="1421520"/>
                  </a:lnTo>
                  <a:lnTo>
                    <a:pt x="835758" y="1468896"/>
                  </a:lnTo>
                  <a:lnTo>
                    <a:pt x="816748" y="1513920"/>
                  </a:lnTo>
                  <a:lnTo>
                    <a:pt x="796326" y="1556457"/>
                  </a:lnTo>
                  <a:lnTo>
                    <a:pt x="774563" y="1596372"/>
                  </a:lnTo>
                  <a:lnTo>
                    <a:pt x="751527" y="1633529"/>
                  </a:lnTo>
                  <a:lnTo>
                    <a:pt x="727288" y="1667791"/>
                  </a:lnTo>
                  <a:lnTo>
                    <a:pt x="701916" y="1699023"/>
                  </a:lnTo>
                  <a:lnTo>
                    <a:pt x="675481" y="1727089"/>
                  </a:lnTo>
                  <a:lnTo>
                    <a:pt x="619695" y="1773181"/>
                  </a:lnTo>
                  <a:lnTo>
                    <a:pt x="560488" y="1804981"/>
                  </a:lnTo>
                  <a:lnTo>
                    <a:pt x="498415" y="1821401"/>
                  </a:lnTo>
                  <a:lnTo>
                    <a:pt x="466477" y="1823504"/>
                  </a:lnTo>
                  <a:lnTo>
                    <a:pt x="434540" y="1821401"/>
                  </a:lnTo>
                  <a:lnTo>
                    <a:pt x="372467" y="1804981"/>
                  </a:lnTo>
                  <a:lnTo>
                    <a:pt x="313260" y="1773181"/>
                  </a:lnTo>
                  <a:lnTo>
                    <a:pt x="257474" y="1727089"/>
                  </a:lnTo>
                  <a:lnTo>
                    <a:pt x="231038" y="1699023"/>
                  </a:lnTo>
                  <a:lnTo>
                    <a:pt x="205667" y="1667791"/>
                  </a:lnTo>
                  <a:lnTo>
                    <a:pt x="181428" y="1633529"/>
                  </a:lnTo>
                  <a:lnTo>
                    <a:pt x="158392" y="1596372"/>
                  </a:lnTo>
                  <a:lnTo>
                    <a:pt x="136629" y="1556457"/>
                  </a:lnTo>
                  <a:lnTo>
                    <a:pt x="116207" y="1513920"/>
                  </a:lnTo>
                  <a:lnTo>
                    <a:pt x="97197" y="1468896"/>
                  </a:lnTo>
                  <a:lnTo>
                    <a:pt x="79667" y="1421520"/>
                  </a:lnTo>
                  <a:lnTo>
                    <a:pt x="63688" y="1371930"/>
                  </a:lnTo>
                  <a:lnTo>
                    <a:pt x="49328" y="1320260"/>
                  </a:lnTo>
                  <a:lnTo>
                    <a:pt x="36658" y="1266646"/>
                  </a:lnTo>
                  <a:lnTo>
                    <a:pt x="25746" y="1211225"/>
                  </a:lnTo>
                  <a:lnTo>
                    <a:pt x="16663" y="1154131"/>
                  </a:lnTo>
                  <a:lnTo>
                    <a:pt x="9477" y="1095501"/>
                  </a:lnTo>
                  <a:lnTo>
                    <a:pt x="4258" y="1035471"/>
                  </a:lnTo>
                  <a:lnTo>
                    <a:pt x="1076" y="974176"/>
                  </a:lnTo>
                  <a:lnTo>
                    <a:pt x="0" y="911752"/>
                  </a:lnTo>
                  <a:close/>
                </a:path>
              </a:pathLst>
            </a:custGeom>
            <a:ln w="9423">
              <a:solidFill>
                <a:srgbClr val="EE322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9">
            <a:extLst>
              <a:ext uri="{FF2B5EF4-FFF2-40B4-BE49-F238E27FC236}">
                <a16:creationId xmlns:a16="http://schemas.microsoft.com/office/drawing/2014/main" id="{D84E0F71-C89B-9AB6-59F1-BE13D2CB5C80}"/>
              </a:ext>
            </a:extLst>
          </p:cNvPr>
          <p:cNvSpPr txBox="1"/>
          <p:nvPr/>
        </p:nvSpPr>
        <p:spPr>
          <a:xfrm>
            <a:off x="783087" y="1834774"/>
            <a:ext cx="3994150" cy="7797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950" spc="-10" dirty="0">
                <a:solidFill>
                  <a:srgbClr val="49124C"/>
                </a:solidFill>
                <a:latin typeface="NewJuneBold"/>
                <a:cs typeface="NewJuneBold"/>
              </a:rPr>
              <a:t>Internacional</a:t>
            </a:r>
            <a:endParaRPr sz="4950" dirty="0">
              <a:latin typeface="NewJuneBold"/>
              <a:cs typeface="NewJuneBold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C126BC58-79D1-F911-093F-3948F42A7B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97"/>
            <a:ext cx="20104100" cy="1130855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804029" y="10467085"/>
            <a:ext cx="1809750" cy="2139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200" dirty="0">
                <a:solidFill>
                  <a:srgbClr val="49124C"/>
                </a:solidFill>
                <a:latin typeface="NewJuneRegular"/>
                <a:cs typeface="NewJuneRegular"/>
              </a:rPr>
              <a:t>Fuente:</a:t>
            </a:r>
            <a:r>
              <a:rPr sz="1200" spc="110" dirty="0">
                <a:solidFill>
                  <a:srgbClr val="49124C"/>
                </a:solidFill>
                <a:latin typeface="NewJuneRegular"/>
                <a:cs typeface="NewJuneRegular"/>
              </a:rPr>
              <a:t> </a:t>
            </a:r>
            <a:r>
              <a:rPr sz="1200" dirty="0">
                <a:solidFill>
                  <a:srgbClr val="49124C"/>
                </a:solidFill>
                <a:latin typeface="NewJuneRegular"/>
                <a:cs typeface="NewJuneRegular"/>
              </a:rPr>
              <a:t>Media</a:t>
            </a:r>
            <a:r>
              <a:rPr sz="1200" spc="114" dirty="0">
                <a:solidFill>
                  <a:srgbClr val="49124C"/>
                </a:solidFill>
                <a:latin typeface="NewJuneRegular"/>
                <a:cs typeface="NewJuneRegular"/>
              </a:rPr>
              <a:t> </a:t>
            </a:r>
            <a:r>
              <a:rPr sz="1200" spc="-10" dirty="0">
                <a:solidFill>
                  <a:srgbClr val="49124C"/>
                </a:solidFill>
                <a:latin typeface="NewJuneRegular"/>
                <a:cs typeface="NewJuneRegular"/>
              </a:rPr>
              <a:t>Analistas</a:t>
            </a:r>
            <a:endParaRPr sz="1200">
              <a:latin typeface="NewJuneRegular"/>
              <a:cs typeface="NewJuneRegular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960726" y="4578783"/>
            <a:ext cx="6113145" cy="373252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1620" marR="490855" indent="-249554" algn="just">
              <a:lnSpc>
                <a:spcPct val="100499"/>
              </a:lnSpc>
              <a:spcBef>
                <a:spcPts val="95"/>
              </a:spcBef>
              <a:buChar char="•"/>
              <a:tabLst>
                <a:tab pos="263525" algn="l"/>
              </a:tabLst>
            </a:pPr>
            <a:r>
              <a:rPr sz="2050" dirty="0">
                <a:solidFill>
                  <a:srgbClr val="49124C"/>
                </a:solidFill>
                <a:latin typeface="NewJuneSemibold"/>
                <a:cs typeface="NewJuneSemibold"/>
              </a:rPr>
              <a:t>La</a:t>
            </a:r>
            <a:r>
              <a:rPr sz="2050" spc="-1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2050" dirty="0">
                <a:solidFill>
                  <a:srgbClr val="49124C"/>
                </a:solidFill>
                <a:latin typeface="NewJuneSemibold"/>
                <a:cs typeface="NewJuneSemibold"/>
              </a:rPr>
              <a:t>figura muestra las tasas de </a:t>
            </a:r>
            <a:r>
              <a:rPr sz="2050" spc="-10" dirty="0">
                <a:solidFill>
                  <a:srgbClr val="49124C"/>
                </a:solidFill>
                <a:latin typeface="NewJuneSemibold"/>
                <a:cs typeface="NewJuneSemibold"/>
              </a:rPr>
              <a:t>crecimiento 	</a:t>
            </a:r>
            <a:r>
              <a:rPr sz="2050" dirty="0">
                <a:solidFill>
                  <a:srgbClr val="49124C"/>
                </a:solidFill>
                <a:latin typeface="NewJuneSemibold"/>
                <a:cs typeface="NewJuneSemibold"/>
              </a:rPr>
              <a:t>del IPC esperadas para 2024 y 2025 </a:t>
            </a:r>
            <a:r>
              <a:rPr sz="2050" spc="-10" dirty="0">
                <a:solidFill>
                  <a:srgbClr val="49124C"/>
                </a:solidFill>
                <a:latin typeface="NewJuneSemibold"/>
                <a:cs typeface="NewJuneSemibold"/>
              </a:rPr>
              <a:t>(datos 	</a:t>
            </a:r>
            <a:r>
              <a:rPr sz="2050" dirty="0">
                <a:solidFill>
                  <a:srgbClr val="49124C"/>
                </a:solidFill>
                <a:latin typeface="NewJuneSemibold"/>
                <a:cs typeface="NewJuneSemibold"/>
              </a:rPr>
              <a:t>esperados</a:t>
            </a:r>
            <a:r>
              <a:rPr sz="2050" spc="-1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2050" dirty="0">
                <a:solidFill>
                  <a:srgbClr val="49124C"/>
                </a:solidFill>
                <a:latin typeface="NewJuneSemibold"/>
                <a:cs typeface="NewJuneSemibold"/>
              </a:rPr>
              <a:t>en</a:t>
            </a:r>
            <a:r>
              <a:rPr sz="2050" spc="-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2050" dirty="0">
                <a:solidFill>
                  <a:srgbClr val="49124C"/>
                </a:solidFill>
                <a:latin typeface="NewJuneSemibold"/>
                <a:cs typeface="NewJuneSemibold"/>
              </a:rPr>
              <a:t>noviembre</a:t>
            </a:r>
            <a:r>
              <a:rPr sz="2050" spc="-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2050" dirty="0">
                <a:solidFill>
                  <a:srgbClr val="49124C"/>
                </a:solidFill>
                <a:latin typeface="NewJuneSemibold"/>
                <a:cs typeface="NewJuneSemibold"/>
              </a:rPr>
              <a:t>de</a:t>
            </a:r>
            <a:r>
              <a:rPr sz="2050" spc="-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2050" spc="-10" dirty="0">
                <a:solidFill>
                  <a:srgbClr val="49124C"/>
                </a:solidFill>
                <a:latin typeface="NewJuneSemibold"/>
                <a:cs typeface="NewJuneSemibold"/>
              </a:rPr>
              <a:t>2024).</a:t>
            </a:r>
            <a:endParaRPr sz="2050" dirty="0">
              <a:latin typeface="NewJuneSemibold"/>
              <a:cs typeface="NewJuneSemibold"/>
            </a:endParaRPr>
          </a:p>
          <a:p>
            <a:pPr marL="263525" marR="5080" indent="-251460">
              <a:lnSpc>
                <a:spcPct val="100499"/>
              </a:lnSpc>
              <a:spcBef>
                <a:spcPts val="1490"/>
              </a:spcBef>
              <a:buChar char="•"/>
              <a:tabLst>
                <a:tab pos="263525" algn="l"/>
              </a:tabLst>
            </a:pPr>
            <a:r>
              <a:rPr sz="2050" dirty="0">
                <a:solidFill>
                  <a:srgbClr val="49124C"/>
                </a:solidFill>
                <a:latin typeface="NewJuneSemibold"/>
                <a:cs typeface="NewJuneSemibold"/>
              </a:rPr>
              <a:t>Se</a:t>
            </a:r>
            <a:r>
              <a:rPr sz="2050" spc="-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2050" dirty="0">
                <a:solidFill>
                  <a:srgbClr val="49124C"/>
                </a:solidFill>
                <a:latin typeface="NewJuneSemibold"/>
                <a:cs typeface="NewJuneSemibold"/>
              </a:rPr>
              <a:t>aprecia</a:t>
            </a:r>
            <a:r>
              <a:rPr sz="2050" spc="-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2050" dirty="0">
                <a:solidFill>
                  <a:srgbClr val="49124C"/>
                </a:solidFill>
                <a:latin typeface="NewJuneSemibold"/>
                <a:cs typeface="NewJuneSemibold"/>
              </a:rPr>
              <a:t>claramente</a:t>
            </a:r>
            <a:r>
              <a:rPr sz="2050" spc="-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2050" dirty="0">
                <a:solidFill>
                  <a:srgbClr val="49124C"/>
                </a:solidFill>
                <a:latin typeface="NewJuneSemibold"/>
                <a:cs typeface="NewJuneSemibold"/>
              </a:rPr>
              <a:t>una vuelta</a:t>
            </a:r>
            <a:r>
              <a:rPr sz="2050" spc="-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2050" dirty="0">
                <a:solidFill>
                  <a:srgbClr val="49124C"/>
                </a:solidFill>
                <a:latin typeface="NewJuneSemibold"/>
                <a:cs typeface="NewJuneSemibold"/>
              </a:rPr>
              <a:t>a</a:t>
            </a:r>
            <a:r>
              <a:rPr sz="2050" spc="-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2050" dirty="0">
                <a:solidFill>
                  <a:srgbClr val="49124C"/>
                </a:solidFill>
                <a:latin typeface="NewJuneSemibold"/>
                <a:cs typeface="NewJuneSemibold"/>
              </a:rPr>
              <a:t>los </a:t>
            </a:r>
            <a:r>
              <a:rPr sz="2050" spc="-10" dirty="0">
                <a:solidFill>
                  <a:srgbClr val="49124C"/>
                </a:solidFill>
                <a:latin typeface="NewJuneSemibold"/>
                <a:cs typeface="NewJuneSemibold"/>
              </a:rPr>
              <a:t>valores </a:t>
            </a:r>
            <a:r>
              <a:rPr sz="2050" dirty="0">
                <a:solidFill>
                  <a:srgbClr val="49124C"/>
                </a:solidFill>
                <a:latin typeface="NewJuneSemibold"/>
                <a:cs typeface="NewJuneSemibold"/>
              </a:rPr>
              <a:t>normales tras la etapa </a:t>
            </a:r>
            <a:r>
              <a:rPr sz="2050" spc="-10" dirty="0">
                <a:solidFill>
                  <a:srgbClr val="49124C"/>
                </a:solidFill>
                <a:latin typeface="NewJuneSemibold"/>
                <a:cs typeface="NewJuneSemibold"/>
              </a:rPr>
              <a:t>inflacionaria.</a:t>
            </a:r>
            <a:endParaRPr sz="2050" dirty="0">
              <a:latin typeface="NewJuneSemibold"/>
              <a:cs typeface="NewJuneSemibold"/>
            </a:endParaRPr>
          </a:p>
          <a:p>
            <a:pPr marL="263525" marR="772795" indent="-251460">
              <a:lnSpc>
                <a:spcPct val="100499"/>
              </a:lnSpc>
              <a:spcBef>
                <a:spcPts val="1485"/>
              </a:spcBef>
              <a:buChar char="•"/>
              <a:tabLst>
                <a:tab pos="263525" algn="l"/>
              </a:tabLst>
            </a:pPr>
            <a:r>
              <a:rPr sz="2050" dirty="0">
                <a:solidFill>
                  <a:srgbClr val="49124C"/>
                </a:solidFill>
                <a:latin typeface="NewJuneSemibold"/>
                <a:cs typeface="NewJuneSemibold"/>
              </a:rPr>
              <a:t>En</a:t>
            </a:r>
            <a:r>
              <a:rPr sz="2050" spc="-1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2050" dirty="0">
                <a:solidFill>
                  <a:srgbClr val="49124C"/>
                </a:solidFill>
                <a:latin typeface="NewJuneSemibold"/>
                <a:cs typeface="NewJuneSemibold"/>
              </a:rPr>
              <a:t>2025</a:t>
            </a:r>
            <a:r>
              <a:rPr sz="2050" spc="-1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2050" dirty="0">
                <a:solidFill>
                  <a:srgbClr val="49124C"/>
                </a:solidFill>
                <a:latin typeface="NewJuneSemibold"/>
                <a:cs typeface="NewJuneSemibold"/>
              </a:rPr>
              <a:t>en</a:t>
            </a:r>
            <a:r>
              <a:rPr sz="2050" spc="-1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2050" dirty="0">
                <a:solidFill>
                  <a:srgbClr val="49124C"/>
                </a:solidFill>
                <a:latin typeface="NewJuneSemibold"/>
                <a:cs typeface="NewJuneSemibold"/>
              </a:rPr>
              <a:t>la</a:t>
            </a:r>
            <a:r>
              <a:rPr sz="2050" spc="-1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2050" dirty="0">
                <a:solidFill>
                  <a:srgbClr val="49124C"/>
                </a:solidFill>
                <a:latin typeface="NewJuneSemibold"/>
                <a:cs typeface="NewJuneSemibold"/>
              </a:rPr>
              <a:t>Eurozona</a:t>
            </a:r>
            <a:r>
              <a:rPr sz="2050" spc="-1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2050" dirty="0">
                <a:solidFill>
                  <a:srgbClr val="49124C"/>
                </a:solidFill>
                <a:latin typeface="NewJuneSemibold"/>
                <a:cs typeface="NewJuneSemibold"/>
              </a:rPr>
              <a:t>recupera</a:t>
            </a:r>
            <a:r>
              <a:rPr sz="2050" spc="-1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2050" dirty="0">
                <a:solidFill>
                  <a:srgbClr val="49124C"/>
                </a:solidFill>
                <a:latin typeface="NewJuneSemibold"/>
                <a:cs typeface="NewJuneSemibold"/>
              </a:rPr>
              <a:t>el</a:t>
            </a:r>
            <a:r>
              <a:rPr sz="2050" spc="-10" dirty="0">
                <a:solidFill>
                  <a:srgbClr val="49124C"/>
                </a:solidFill>
                <a:latin typeface="NewJuneSemibold"/>
                <a:cs typeface="NewJuneSemibold"/>
              </a:rPr>
              <a:t> valor objetivo.</a:t>
            </a:r>
            <a:endParaRPr sz="2050" dirty="0">
              <a:latin typeface="NewJuneSemibold"/>
              <a:cs typeface="NewJuneSemibold"/>
            </a:endParaRPr>
          </a:p>
          <a:p>
            <a:pPr marL="263525" marR="606425" indent="-251460">
              <a:lnSpc>
                <a:spcPct val="100499"/>
              </a:lnSpc>
              <a:spcBef>
                <a:spcPts val="1485"/>
              </a:spcBef>
              <a:buChar char="•"/>
              <a:tabLst>
                <a:tab pos="263525" algn="l"/>
              </a:tabLst>
            </a:pPr>
            <a:r>
              <a:rPr sz="2050" dirty="0">
                <a:solidFill>
                  <a:srgbClr val="49124C"/>
                </a:solidFill>
                <a:latin typeface="NewJuneSemibold"/>
                <a:cs typeface="NewJuneSemibold"/>
              </a:rPr>
              <a:t>El BCE proseguirá la senda de bajadas. </a:t>
            </a:r>
            <a:r>
              <a:rPr sz="2050" spc="-25" dirty="0">
                <a:solidFill>
                  <a:srgbClr val="49124C"/>
                </a:solidFill>
                <a:latin typeface="NewJuneSemibold"/>
                <a:cs typeface="NewJuneSemibold"/>
              </a:rPr>
              <a:t>La </a:t>
            </a:r>
            <a:r>
              <a:rPr sz="2050" dirty="0">
                <a:solidFill>
                  <a:srgbClr val="49124C"/>
                </a:solidFill>
                <a:latin typeface="NewJuneSemibold"/>
                <a:cs typeface="NewJuneSemibold"/>
              </a:rPr>
              <a:t>previsión sería llegar al tipo del </a:t>
            </a:r>
            <a:r>
              <a:rPr lang="es-ES" sz="2050" dirty="0">
                <a:solidFill>
                  <a:srgbClr val="49124C"/>
                </a:solidFill>
                <a:latin typeface="NewJuneSemibold"/>
                <a:cs typeface="NewJuneSemibold"/>
              </a:rPr>
              <a:t>1,75</a:t>
            </a:r>
            <a:r>
              <a:rPr sz="2050" dirty="0">
                <a:solidFill>
                  <a:srgbClr val="49124C"/>
                </a:solidFill>
                <a:latin typeface="NewJuneSemibold"/>
                <a:cs typeface="NewJuneSemibold"/>
              </a:rPr>
              <a:t>% </a:t>
            </a:r>
            <a:r>
              <a:rPr sz="2050" spc="-20" dirty="0">
                <a:solidFill>
                  <a:srgbClr val="49124C"/>
                </a:solidFill>
                <a:latin typeface="NewJuneSemibold"/>
                <a:cs typeface="NewJuneSemibold"/>
              </a:rPr>
              <a:t>para </a:t>
            </a:r>
            <a:r>
              <a:rPr sz="2050" dirty="0">
                <a:solidFill>
                  <a:srgbClr val="49124C"/>
                </a:solidFill>
                <a:latin typeface="NewJuneSemibold"/>
                <a:cs typeface="NewJuneSemibold"/>
              </a:rPr>
              <a:t>mediados</a:t>
            </a:r>
            <a:r>
              <a:rPr sz="2050" spc="-1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2050" dirty="0">
                <a:solidFill>
                  <a:srgbClr val="49124C"/>
                </a:solidFill>
                <a:latin typeface="NewJuneSemibold"/>
                <a:cs typeface="NewJuneSemibold"/>
              </a:rPr>
              <a:t>del</a:t>
            </a:r>
            <a:r>
              <a:rPr sz="2050" spc="-1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2050" dirty="0">
                <a:solidFill>
                  <a:srgbClr val="49124C"/>
                </a:solidFill>
                <a:latin typeface="NewJuneSemibold"/>
                <a:cs typeface="NewJuneSemibold"/>
              </a:rPr>
              <a:t>próximo</a:t>
            </a:r>
            <a:r>
              <a:rPr sz="2050" spc="-1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2050" spc="-20" dirty="0">
                <a:solidFill>
                  <a:srgbClr val="49124C"/>
                </a:solidFill>
                <a:latin typeface="NewJuneSemibold"/>
                <a:cs typeface="NewJuneSemibold"/>
              </a:rPr>
              <a:t>año.</a:t>
            </a:r>
            <a:endParaRPr sz="2050" dirty="0">
              <a:latin typeface="NewJuneSemibold"/>
              <a:cs typeface="NewJuneSemibold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250689" y="3344453"/>
            <a:ext cx="10943590" cy="6411595"/>
            <a:chOff x="1250689" y="3344453"/>
            <a:chExt cx="10943590" cy="6411595"/>
          </a:xfrm>
        </p:grpSpPr>
        <p:pic>
          <p:nvPicPr>
            <p:cNvPr id="6" name="object 6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50689" y="3344453"/>
              <a:ext cx="10943550" cy="5801288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8105512" y="7927245"/>
              <a:ext cx="933450" cy="1823720"/>
            </a:xfrm>
            <a:custGeom>
              <a:avLst/>
              <a:gdLst/>
              <a:ahLst/>
              <a:cxnLst/>
              <a:rect l="l" t="t" r="r" b="b"/>
              <a:pathLst>
                <a:path w="933450" h="1823720">
                  <a:moveTo>
                    <a:pt x="0" y="911752"/>
                  </a:moveTo>
                  <a:lnTo>
                    <a:pt x="1076" y="849328"/>
                  </a:lnTo>
                  <a:lnTo>
                    <a:pt x="4258" y="788033"/>
                  </a:lnTo>
                  <a:lnTo>
                    <a:pt x="9477" y="728003"/>
                  </a:lnTo>
                  <a:lnTo>
                    <a:pt x="16663" y="669373"/>
                  </a:lnTo>
                  <a:lnTo>
                    <a:pt x="25746" y="612279"/>
                  </a:lnTo>
                  <a:lnTo>
                    <a:pt x="36658" y="556858"/>
                  </a:lnTo>
                  <a:lnTo>
                    <a:pt x="49328" y="503244"/>
                  </a:lnTo>
                  <a:lnTo>
                    <a:pt x="63688" y="451574"/>
                  </a:lnTo>
                  <a:lnTo>
                    <a:pt x="79667" y="401983"/>
                  </a:lnTo>
                  <a:lnTo>
                    <a:pt x="97197" y="354608"/>
                  </a:lnTo>
                  <a:lnTo>
                    <a:pt x="116207" y="309584"/>
                  </a:lnTo>
                  <a:lnTo>
                    <a:pt x="136629" y="267046"/>
                  </a:lnTo>
                  <a:lnTo>
                    <a:pt x="158392" y="227132"/>
                  </a:lnTo>
                  <a:lnTo>
                    <a:pt x="181428" y="189975"/>
                  </a:lnTo>
                  <a:lnTo>
                    <a:pt x="205667" y="155713"/>
                  </a:lnTo>
                  <a:lnTo>
                    <a:pt x="231038" y="124481"/>
                  </a:lnTo>
                  <a:lnTo>
                    <a:pt x="257474" y="96415"/>
                  </a:lnTo>
                  <a:lnTo>
                    <a:pt x="313260" y="50322"/>
                  </a:lnTo>
                  <a:lnTo>
                    <a:pt x="372467" y="18523"/>
                  </a:lnTo>
                  <a:lnTo>
                    <a:pt x="434540" y="2103"/>
                  </a:lnTo>
                  <a:lnTo>
                    <a:pt x="466477" y="0"/>
                  </a:lnTo>
                  <a:lnTo>
                    <a:pt x="498415" y="2103"/>
                  </a:lnTo>
                  <a:lnTo>
                    <a:pt x="560488" y="18523"/>
                  </a:lnTo>
                  <a:lnTo>
                    <a:pt x="619695" y="50322"/>
                  </a:lnTo>
                  <a:lnTo>
                    <a:pt x="675481" y="96415"/>
                  </a:lnTo>
                  <a:lnTo>
                    <a:pt x="701916" y="124481"/>
                  </a:lnTo>
                  <a:lnTo>
                    <a:pt x="727288" y="155713"/>
                  </a:lnTo>
                  <a:lnTo>
                    <a:pt x="751527" y="189975"/>
                  </a:lnTo>
                  <a:lnTo>
                    <a:pt x="774563" y="227132"/>
                  </a:lnTo>
                  <a:lnTo>
                    <a:pt x="796326" y="267046"/>
                  </a:lnTo>
                  <a:lnTo>
                    <a:pt x="816748" y="309584"/>
                  </a:lnTo>
                  <a:lnTo>
                    <a:pt x="835758" y="354608"/>
                  </a:lnTo>
                  <a:lnTo>
                    <a:pt x="853287" y="401983"/>
                  </a:lnTo>
                  <a:lnTo>
                    <a:pt x="869267" y="451574"/>
                  </a:lnTo>
                  <a:lnTo>
                    <a:pt x="883626" y="503244"/>
                  </a:lnTo>
                  <a:lnTo>
                    <a:pt x="896297" y="556858"/>
                  </a:lnTo>
                  <a:lnTo>
                    <a:pt x="907209" y="612279"/>
                  </a:lnTo>
                  <a:lnTo>
                    <a:pt x="916292" y="669373"/>
                  </a:lnTo>
                  <a:lnTo>
                    <a:pt x="923478" y="728003"/>
                  </a:lnTo>
                  <a:lnTo>
                    <a:pt x="928697" y="788033"/>
                  </a:lnTo>
                  <a:lnTo>
                    <a:pt x="931879" y="849328"/>
                  </a:lnTo>
                  <a:lnTo>
                    <a:pt x="932955" y="911752"/>
                  </a:lnTo>
                  <a:lnTo>
                    <a:pt x="931879" y="974176"/>
                  </a:lnTo>
                  <a:lnTo>
                    <a:pt x="928697" y="1035471"/>
                  </a:lnTo>
                  <a:lnTo>
                    <a:pt x="923478" y="1095501"/>
                  </a:lnTo>
                  <a:lnTo>
                    <a:pt x="916292" y="1154131"/>
                  </a:lnTo>
                  <a:lnTo>
                    <a:pt x="907209" y="1211225"/>
                  </a:lnTo>
                  <a:lnTo>
                    <a:pt x="896297" y="1266646"/>
                  </a:lnTo>
                  <a:lnTo>
                    <a:pt x="883626" y="1320260"/>
                  </a:lnTo>
                  <a:lnTo>
                    <a:pt x="869267" y="1371930"/>
                  </a:lnTo>
                  <a:lnTo>
                    <a:pt x="853287" y="1421520"/>
                  </a:lnTo>
                  <a:lnTo>
                    <a:pt x="835758" y="1468896"/>
                  </a:lnTo>
                  <a:lnTo>
                    <a:pt x="816748" y="1513920"/>
                  </a:lnTo>
                  <a:lnTo>
                    <a:pt x="796326" y="1556457"/>
                  </a:lnTo>
                  <a:lnTo>
                    <a:pt x="774563" y="1596372"/>
                  </a:lnTo>
                  <a:lnTo>
                    <a:pt x="751527" y="1633529"/>
                  </a:lnTo>
                  <a:lnTo>
                    <a:pt x="727288" y="1667791"/>
                  </a:lnTo>
                  <a:lnTo>
                    <a:pt x="701916" y="1699023"/>
                  </a:lnTo>
                  <a:lnTo>
                    <a:pt x="675481" y="1727089"/>
                  </a:lnTo>
                  <a:lnTo>
                    <a:pt x="619695" y="1773181"/>
                  </a:lnTo>
                  <a:lnTo>
                    <a:pt x="560488" y="1804981"/>
                  </a:lnTo>
                  <a:lnTo>
                    <a:pt x="498415" y="1821401"/>
                  </a:lnTo>
                  <a:lnTo>
                    <a:pt x="466477" y="1823504"/>
                  </a:lnTo>
                  <a:lnTo>
                    <a:pt x="434540" y="1821401"/>
                  </a:lnTo>
                  <a:lnTo>
                    <a:pt x="372467" y="1804981"/>
                  </a:lnTo>
                  <a:lnTo>
                    <a:pt x="313260" y="1773181"/>
                  </a:lnTo>
                  <a:lnTo>
                    <a:pt x="257474" y="1727089"/>
                  </a:lnTo>
                  <a:lnTo>
                    <a:pt x="231038" y="1699023"/>
                  </a:lnTo>
                  <a:lnTo>
                    <a:pt x="205667" y="1667791"/>
                  </a:lnTo>
                  <a:lnTo>
                    <a:pt x="181428" y="1633529"/>
                  </a:lnTo>
                  <a:lnTo>
                    <a:pt x="158392" y="1596372"/>
                  </a:lnTo>
                  <a:lnTo>
                    <a:pt x="136629" y="1556457"/>
                  </a:lnTo>
                  <a:lnTo>
                    <a:pt x="116207" y="1513920"/>
                  </a:lnTo>
                  <a:lnTo>
                    <a:pt x="97197" y="1468896"/>
                  </a:lnTo>
                  <a:lnTo>
                    <a:pt x="79667" y="1421520"/>
                  </a:lnTo>
                  <a:lnTo>
                    <a:pt x="63688" y="1371930"/>
                  </a:lnTo>
                  <a:lnTo>
                    <a:pt x="49328" y="1320260"/>
                  </a:lnTo>
                  <a:lnTo>
                    <a:pt x="36658" y="1266646"/>
                  </a:lnTo>
                  <a:lnTo>
                    <a:pt x="25746" y="1211225"/>
                  </a:lnTo>
                  <a:lnTo>
                    <a:pt x="16663" y="1154131"/>
                  </a:lnTo>
                  <a:lnTo>
                    <a:pt x="9477" y="1095501"/>
                  </a:lnTo>
                  <a:lnTo>
                    <a:pt x="4258" y="1035471"/>
                  </a:lnTo>
                  <a:lnTo>
                    <a:pt x="1076" y="974176"/>
                  </a:lnTo>
                  <a:lnTo>
                    <a:pt x="0" y="911752"/>
                  </a:lnTo>
                  <a:close/>
                </a:path>
              </a:pathLst>
            </a:custGeom>
            <a:ln w="9423">
              <a:solidFill>
                <a:srgbClr val="EE322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>
            <a:extLst>
              <a:ext uri="{FF2B5EF4-FFF2-40B4-BE49-F238E27FC236}">
                <a16:creationId xmlns:a16="http://schemas.microsoft.com/office/drawing/2014/main" id="{5F7D2A15-D2B1-E53A-E2AA-ECEBC97F7B6D}"/>
              </a:ext>
            </a:extLst>
          </p:cNvPr>
          <p:cNvSpPr txBox="1"/>
          <p:nvPr/>
        </p:nvSpPr>
        <p:spPr>
          <a:xfrm>
            <a:off x="783087" y="1834774"/>
            <a:ext cx="3994150" cy="7797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950" spc="-10" dirty="0">
                <a:solidFill>
                  <a:srgbClr val="49124C"/>
                </a:solidFill>
                <a:latin typeface="NewJuneBold"/>
                <a:cs typeface="NewJuneBold"/>
              </a:rPr>
              <a:t>Internacional</a:t>
            </a:r>
            <a:endParaRPr sz="4950" dirty="0">
              <a:latin typeface="NewJuneBold"/>
              <a:cs typeface="NewJuneBold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255511D3-4BDF-7E70-6A4C-E7235E053E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97"/>
            <a:ext cx="20104100" cy="1130855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804029" y="10467085"/>
            <a:ext cx="1809750" cy="2139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200" dirty="0">
                <a:solidFill>
                  <a:srgbClr val="49124C"/>
                </a:solidFill>
                <a:latin typeface="NewJuneRegular"/>
                <a:cs typeface="NewJuneRegular"/>
              </a:rPr>
              <a:t>Fuente:</a:t>
            </a:r>
            <a:r>
              <a:rPr sz="1200" spc="110" dirty="0">
                <a:solidFill>
                  <a:srgbClr val="49124C"/>
                </a:solidFill>
                <a:latin typeface="NewJuneRegular"/>
                <a:cs typeface="NewJuneRegular"/>
              </a:rPr>
              <a:t> </a:t>
            </a:r>
            <a:r>
              <a:rPr sz="1200" dirty="0">
                <a:solidFill>
                  <a:srgbClr val="49124C"/>
                </a:solidFill>
                <a:latin typeface="NewJuneRegular"/>
                <a:cs typeface="NewJuneRegular"/>
              </a:rPr>
              <a:t>Media</a:t>
            </a:r>
            <a:r>
              <a:rPr sz="1200" spc="114" dirty="0">
                <a:solidFill>
                  <a:srgbClr val="49124C"/>
                </a:solidFill>
                <a:latin typeface="NewJuneRegular"/>
                <a:cs typeface="NewJuneRegular"/>
              </a:rPr>
              <a:t> </a:t>
            </a:r>
            <a:r>
              <a:rPr sz="1200" spc="-10" dirty="0">
                <a:solidFill>
                  <a:srgbClr val="49124C"/>
                </a:solidFill>
                <a:latin typeface="NewJuneRegular"/>
                <a:cs typeface="NewJuneRegular"/>
              </a:rPr>
              <a:t>Analistas</a:t>
            </a:r>
            <a:endParaRPr sz="1200">
              <a:latin typeface="NewJuneRegular"/>
              <a:cs typeface="NewJuneRegular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395603" y="8889755"/>
            <a:ext cx="12813030" cy="12997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3525" marR="5080" indent="-251460">
              <a:lnSpc>
                <a:spcPct val="100499"/>
              </a:lnSpc>
              <a:spcBef>
                <a:spcPts val="95"/>
              </a:spcBef>
              <a:buChar char="•"/>
              <a:tabLst>
                <a:tab pos="263525" algn="l"/>
              </a:tabLst>
            </a:pPr>
            <a:r>
              <a:rPr lang="es-ES" sz="2050" dirty="0">
                <a:solidFill>
                  <a:srgbClr val="49124C"/>
                </a:solidFill>
                <a:latin typeface="NewJuneSemibold"/>
                <a:cs typeface="NewJuneSemibold"/>
              </a:rPr>
              <a:t>La figura muestra las tasas de crecimiento del PIB esperadas para 2024 y 2025 (datos esperados en noviembre de 2024) en España por una serie de analistas.</a:t>
            </a:r>
          </a:p>
          <a:p>
            <a:pPr marL="263525" marR="5080" indent="-251460">
              <a:lnSpc>
                <a:spcPct val="100499"/>
              </a:lnSpc>
              <a:spcBef>
                <a:spcPts val="95"/>
              </a:spcBef>
              <a:buChar char="•"/>
              <a:tabLst>
                <a:tab pos="263525" algn="l"/>
              </a:tabLst>
            </a:pPr>
            <a:endParaRPr lang="es-ES" sz="2050" dirty="0">
              <a:solidFill>
                <a:srgbClr val="49124C"/>
              </a:solidFill>
              <a:latin typeface="NewJuneSemibold"/>
              <a:cs typeface="NewJuneSemibold"/>
            </a:endParaRPr>
          </a:p>
          <a:p>
            <a:pPr marL="263525" marR="5080" indent="-251460">
              <a:lnSpc>
                <a:spcPct val="100499"/>
              </a:lnSpc>
              <a:spcBef>
                <a:spcPts val="95"/>
              </a:spcBef>
              <a:buChar char="•"/>
              <a:tabLst>
                <a:tab pos="263525" algn="l"/>
              </a:tabLst>
            </a:pPr>
            <a:r>
              <a:rPr lang="es-ES" sz="2050" dirty="0">
                <a:solidFill>
                  <a:srgbClr val="49124C"/>
                </a:solidFill>
                <a:latin typeface="NewJuneSemibold"/>
                <a:cs typeface="NewJuneSemibold"/>
              </a:rPr>
              <a:t>La media para 2024 es del 3,0% y para 2025 baja al 2,3%.</a:t>
            </a:r>
          </a:p>
        </p:txBody>
      </p:sp>
      <p:grpSp>
        <p:nvGrpSpPr>
          <p:cNvPr id="5" name="object 5"/>
          <p:cNvGrpSpPr/>
          <p:nvPr/>
        </p:nvGrpSpPr>
        <p:grpSpPr>
          <a:xfrm>
            <a:off x="1677812" y="2884599"/>
            <a:ext cx="16865600" cy="5704205"/>
            <a:chOff x="1677812" y="2884599"/>
            <a:chExt cx="16865600" cy="5704205"/>
          </a:xfrm>
        </p:grpSpPr>
        <p:pic>
          <p:nvPicPr>
            <p:cNvPr id="6" name="object 6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77812" y="2884599"/>
              <a:ext cx="16865210" cy="5547853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7321462" y="6562626"/>
              <a:ext cx="1036955" cy="2021205"/>
            </a:xfrm>
            <a:custGeom>
              <a:avLst/>
              <a:gdLst/>
              <a:ahLst/>
              <a:cxnLst/>
              <a:rect l="l" t="t" r="r" b="b"/>
              <a:pathLst>
                <a:path w="1036955" h="2021204">
                  <a:moveTo>
                    <a:pt x="0" y="1010440"/>
                  </a:moveTo>
                  <a:lnTo>
                    <a:pt x="945" y="948887"/>
                  </a:lnTo>
                  <a:lnTo>
                    <a:pt x="3747" y="888310"/>
                  </a:lnTo>
                  <a:lnTo>
                    <a:pt x="8350" y="828813"/>
                  </a:lnTo>
                  <a:lnTo>
                    <a:pt x="14701" y="770503"/>
                  </a:lnTo>
                  <a:lnTo>
                    <a:pt x="22744" y="713486"/>
                  </a:lnTo>
                  <a:lnTo>
                    <a:pt x="32426" y="657867"/>
                  </a:lnTo>
                  <a:lnTo>
                    <a:pt x="43693" y="603751"/>
                  </a:lnTo>
                  <a:lnTo>
                    <a:pt x="56491" y="551245"/>
                  </a:lnTo>
                  <a:lnTo>
                    <a:pt x="70764" y="500454"/>
                  </a:lnTo>
                  <a:lnTo>
                    <a:pt x="86460" y="451483"/>
                  </a:lnTo>
                  <a:lnTo>
                    <a:pt x="103523" y="404440"/>
                  </a:lnTo>
                  <a:lnTo>
                    <a:pt x="121900" y="359428"/>
                  </a:lnTo>
                  <a:lnTo>
                    <a:pt x="141536" y="316555"/>
                  </a:lnTo>
                  <a:lnTo>
                    <a:pt x="162377" y="275925"/>
                  </a:lnTo>
                  <a:lnTo>
                    <a:pt x="184369" y="237644"/>
                  </a:lnTo>
                  <a:lnTo>
                    <a:pt x="207458" y="201819"/>
                  </a:lnTo>
                  <a:lnTo>
                    <a:pt x="231589" y="168554"/>
                  </a:lnTo>
                  <a:lnTo>
                    <a:pt x="256708" y="137955"/>
                  </a:lnTo>
                  <a:lnTo>
                    <a:pt x="282762" y="110129"/>
                  </a:lnTo>
                  <a:lnTo>
                    <a:pt x="337454" y="63216"/>
                  </a:lnTo>
                  <a:lnTo>
                    <a:pt x="395232" y="28659"/>
                  </a:lnTo>
                  <a:lnTo>
                    <a:pt x="455661" y="7305"/>
                  </a:lnTo>
                  <a:lnTo>
                    <a:pt x="518308" y="0"/>
                  </a:lnTo>
                  <a:lnTo>
                    <a:pt x="549882" y="1844"/>
                  </a:lnTo>
                  <a:lnTo>
                    <a:pt x="611475" y="16279"/>
                  </a:lnTo>
                  <a:lnTo>
                    <a:pt x="670632" y="44340"/>
                  </a:lnTo>
                  <a:lnTo>
                    <a:pt x="726922" y="85181"/>
                  </a:lnTo>
                  <a:lnTo>
                    <a:pt x="779908" y="137955"/>
                  </a:lnTo>
                  <a:lnTo>
                    <a:pt x="805028" y="168554"/>
                  </a:lnTo>
                  <a:lnTo>
                    <a:pt x="829159" y="201819"/>
                  </a:lnTo>
                  <a:lnTo>
                    <a:pt x="852248" y="237644"/>
                  </a:lnTo>
                  <a:lnTo>
                    <a:pt x="874240" y="275925"/>
                  </a:lnTo>
                  <a:lnTo>
                    <a:pt x="895081" y="316555"/>
                  </a:lnTo>
                  <a:lnTo>
                    <a:pt x="914717" y="359428"/>
                  </a:lnTo>
                  <a:lnTo>
                    <a:pt x="933094" y="404440"/>
                  </a:lnTo>
                  <a:lnTo>
                    <a:pt x="950157" y="451483"/>
                  </a:lnTo>
                  <a:lnTo>
                    <a:pt x="965853" y="500454"/>
                  </a:lnTo>
                  <a:lnTo>
                    <a:pt x="980126" y="551245"/>
                  </a:lnTo>
                  <a:lnTo>
                    <a:pt x="992923" y="603751"/>
                  </a:lnTo>
                  <a:lnTo>
                    <a:pt x="1004190" y="657867"/>
                  </a:lnTo>
                  <a:lnTo>
                    <a:pt x="1013873" y="713486"/>
                  </a:lnTo>
                  <a:lnTo>
                    <a:pt x="1021916" y="770503"/>
                  </a:lnTo>
                  <a:lnTo>
                    <a:pt x="1028266" y="828813"/>
                  </a:lnTo>
                  <a:lnTo>
                    <a:pt x="1032870" y="888310"/>
                  </a:lnTo>
                  <a:lnTo>
                    <a:pt x="1035671" y="948887"/>
                  </a:lnTo>
                  <a:lnTo>
                    <a:pt x="1036617" y="1010440"/>
                  </a:lnTo>
                  <a:lnTo>
                    <a:pt x="1035671" y="1071994"/>
                  </a:lnTo>
                  <a:lnTo>
                    <a:pt x="1032870" y="1132572"/>
                  </a:lnTo>
                  <a:lnTo>
                    <a:pt x="1028266" y="1192069"/>
                  </a:lnTo>
                  <a:lnTo>
                    <a:pt x="1021916" y="1250380"/>
                  </a:lnTo>
                  <a:lnTo>
                    <a:pt x="1013873" y="1307398"/>
                  </a:lnTo>
                  <a:lnTo>
                    <a:pt x="1004190" y="1363018"/>
                  </a:lnTo>
                  <a:lnTo>
                    <a:pt x="992923" y="1417133"/>
                  </a:lnTo>
                  <a:lnTo>
                    <a:pt x="980126" y="1469640"/>
                  </a:lnTo>
                  <a:lnTo>
                    <a:pt x="965853" y="1520431"/>
                  </a:lnTo>
                  <a:lnTo>
                    <a:pt x="950157" y="1569401"/>
                  </a:lnTo>
                  <a:lnTo>
                    <a:pt x="933094" y="1616445"/>
                  </a:lnTo>
                  <a:lnTo>
                    <a:pt x="914717" y="1661456"/>
                  </a:lnTo>
                  <a:lnTo>
                    <a:pt x="895081" y="1704329"/>
                  </a:lnTo>
                  <a:lnTo>
                    <a:pt x="874240" y="1744959"/>
                  </a:lnTo>
                  <a:lnTo>
                    <a:pt x="852248" y="1783239"/>
                  </a:lnTo>
                  <a:lnTo>
                    <a:pt x="829159" y="1819064"/>
                  </a:lnTo>
                  <a:lnTo>
                    <a:pt x="805028" y="1852329"/>
                  </a:lnTo>
                  <a:lnTo>
                    <a:pt x="779908" y="1882927"/>
                  </a:lnTo>
                  <a:lnTo>
                    <a:pt x="753855" y="1910753"/>
                  </a:lnTo>
                  <a:lnTo>
                    <a:pt x="699163" y="1957665"/>
                  </a:lnTo>
                  <a:lnTo>
                    <a:pt x="641385" y="1992221"/>
                  </a:lnTo>
                  <a:lnTo>
                    <a:pt x="580956" y="2013575"/>
                  </a:lnTo>
                  <a:lnTo>
                    <a:pt x="518308" y="2020880"/>
                  </a:lnTo>
                  <a:lnTo>
                    <a:pt x="486734" y="2019036"/>
                  </a:lnTo>
                  <a:lnTo>
                    <a:pt x="425142" y="2004601"/>
                  </a:lnTo>
                  <a:lnTo>
                    <a:pt x="365984" y="1976541"/>
                  </a:lnTo>
                  <a:lnTo>
                    <a:pt x="309695" y="1935701"/>
                  </a:lnTo>
                  <a:lnTo>
                    <a:pt x="256708" y="1882927"/>
                  </a:lnTo>
                  <a:lnTo>
                    <a:pt x="231589" y="1852329"/>
                  </a:lnTo>
                  <a:lnTo>
                    <a:pt x="207458" y="1819064"/>
                  </a:lnTo>
                  <a:lnTo>
                    <a:pt x="184369" y="1783239"/>
                  </a:lnTo>
                  <a:lnTo>
                    <a:pt x="162377" y="1744959"/>
                  </a:lnTo>
                  <a:lnTo>
                    <a:pt x="141536" y="1704329"/>
                  </a:lnTo>
                  <a:lnTo>
                    <a:pt x="121900" y="1661456"/>
                  </a:lnTo>
                  <a:lnTo>
                    <a:pt x="103523" y="1616445"/>
                  </a:lnTo>
                  <a:lnTo>
                    <a:pt x="86460" y="1569401"/>
                  </a:lnTo>
                  <a:lnTo>
                    <a:pt x="70764" y="1520431"/>
                  </a:lnTo>
                  <a:lnTo>
                    <a:pt x="56491" y="1469640"/>
                  </a:lnTo>
                  <a:lnTo>
                    <a:pt x="43693" y="1417133"/>
                  </a:lnTo>
                  <a:lnTo>
                    <a:pt x="32426" y="1363018"/>
                  </a:lnTo>
                  <a:lnTo>
                    <a:pt x="22744" y="1307398"/>
                  </a:lnTo>
                  <a:lnTo>
                    <a:pt x="14701" y="1250380"/>
                  </a:lnTo>
                  <a:lnTo>
                    <a:pt x="8350" y="1192069"/>
                  </a:lnTo>
                  <a:lnTo>
                    <a:pt x="3747" y="1132572"/>
                  </a:lnTo>
                  <a:lnTo>
                    <a:pt x="945" y="1071994"/>
                  </a:lnTo>
                  <a:lnTo>
                    <a:pt x="0" y="1010440"/>
                  </a:lnTo>
                  <a:close/>
                </a:path>
              </a:pathLst>
            </a:custGeom>
            <a:ln w="10470">
              <a:solidFill>
                <a:srgbClr val="EE322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11">
            <a:extLst>
              <a:ext uri="{FF2B5EF4-FFF2-40B4-BE49-F238E27FC236}">
                <a16:creationId xmlns:a16="http://schemas.microsoft.com/office/drawing/2014/main" id="{26A4099D-D190-DCC6-09E8-220F6D092F41}"/>
              </a:ext>
            </a:extLst>
          </p:cNvPr>
          <p:cNvSpPr txBox="1"/>
          <p:nvPr/>
        </p:nvSpPr>
        <p:spPr>
          <a:xfrm>
            <a:off x="783087" y="1834774"/>
            <a:ext cx="2270125" cy="7797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950" spc="-10" dirty="0">
                <a:solidFill>
                  <a:srgbClr val="49124C"/>
                </a:solidFill>
                <a:latin typeface="NewJuneBold"/>
                <a:cs typeface="NewJuneBold"/>
              </a:rPr>
              <a:t>España</a:t>
            </a:r>
            <a:endParaRPr sz="4950" dirty="0">
              <a:latin typeface="NewJuneBold"/>
              <a:cs typeface="NewJuneBold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B830526D-B1B2-DEE6-49EA-4612F694A4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97"/>
            <a:ext cx="20104100" cy="1130855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804029" y="10467085"/>
            <a:ext cx="1809750" cy="2139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200" dirty="0">
                <a:solidFill>
                  <a:srgbClr val="49124C"/>
                </a:solidFill>
                <a:latin typeface="NewJuneRegular"/>
                <a:cs typeface="NewJuneRegular"/>
              </a:rPr>
              <a:t>Fuente:</a:t>
            </a:r>
            <a:r>
              <a:rPr sz="1200" spc="110" dirty="0">
                <a:solidFill>
                  <a:srgbClr val="49124C"/>
                </a:solidFill>
                <a:latin typeface="NewJuneRegular"/>
                <a:cs typeface="NewJuneRegular"/>
              </a:rPr>
              <a:t> </a:t>
            </a:r>
            <a:r>
              <a:rPr sz="1200" dirty="0">
                <a:solidFill>
                  <a:srgbClr val="49124C"/>
                </a:solidFill>
                <a:latin typeface="NewJuneRegular"/>
                <a:cs typeface="NewJuneRegular"/>
              </a:rPr>
              <a:t>Media</a:t>
            </a:r>
            <a:r>
              <a:rPr sz="1200" spc="114" dirty="0">
                <a:solidFill>
                  <a:srgbClr val="49124C"/>
                </a:solidFill>
                <a:latin typeface="NewJuneRegular"/>
                <a:cs typeface="NewJuneRegular"/>
              </a:rPr>
              <a:t> </a:t>
            </a:r>
            <a:r>
              <a:rPr sz="1200" spc="-10" dirty="0">
                <a:solidFill>
                  <a:srgbClr val="49124C"/>
                </a:solidFill>
                <a:latin typeface="NewJuneRegular"/>
                <a:cs typeface="NewJuneRegular"/>
              </a:rPr>
              <a:t>Analistas</a:t>
            </a:r>
            <a:endParaRPr sz="1200">
              <a:latin typeface="NewJuneRegular"/>
              <a:cs typeface="NewJuneRegular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395603" y="8889755"/>
            <a:ext cx="14189710" cy="11563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3525" marR="5080" indent="-251460">
              <a:lnSpc>
                <a:spcPct val="100499"/>
              </a:lnSpc>
              <a:spcBef>
                <a:spcPts val="95"/>
              </a:spcBef>
              <a:buChar char="•"/>
              <a:tabLst>
                <a:tab pos="263525" algn="l"/>
              </a:tabLst>
            </a:pPr>
            <a:r>
              <a:rPr sz="2050" dirty="0">
                <a:solidFill>
                  <a:srgbClr val="49124C"/>
                </a:solidFill>
                <a:latin typeface="NewJuneSemibold"/>
                <a:cs typeface="NewJuneSemibold"/>
              </a:rPr>
              <a:t>La</a:t>
            </a:r>
            <a:r>
              <a:rPr sz="2050" spc="-1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2050" dirty="0">
                <a:solidFill>
                  <a:srgbClr val="49124C"/>
                </a:solidFill>
                <a:latin typeface="NewJuneSemibold"/>
                <a:cs typeface="NewJuneSemibold"/>
              </a:rPr>
              <a:t>figura</a:t>
            </a:r>
            <a:r>
              <a:rPr sz="2050" spc="-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2050" dirty="0">
                <a:solidFill>
                  <a:srgbClr val="49124C"/>
                </a:solidFill>
                <a:latin typeface="NewJuneSemibold"/>
                <a:cs typeface="NewJuneSemibold"/>
              </a:rPr>
              <a:t>muestra las</a:t>
            </a:r>
            <a:r>
              <a:rPr sz="2050" spc="-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2050" dirty="0">
                <a:solidFill>
                  <a:srgbClr val="49124C"/>
                </a:solidFill>
                <a:latin typeface="NewJuneSemibold"/>
                <a:cs typeface="NewJuneSemibold"/>
              </a:rPr>
              <a:t>tasas de</a:t>
            </a:r>
            <a:r>
              <a:rPr sz="2050" spc="-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2050" dirty="0">
                <a:solidFill>
                  <a:srgbClr val="49124C"/>
                </a:solidFill>
                <a:latin typeface="NewJuneSemibold"/>
                <a:cs typeface="NewJuneSemibold"/>
              </a:rPr>
              <a:t>crecimiento</a:t>
            </a:r>
            <a:r>
              <a:rPr sz="2050" spc="-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2050" dirty="0">
                <a:solidFill>
                  <a:srgbClr val="49124C"/>
                </a:solidFill>
                <a:latin typeface="NewJuneSemibold"/>
                <a:cs typeface="NewJuneSemibold"/>
              </a:rPr>
              <a:t>del IPC</a:t>
            </a:r>
            <a:r>
              <a:rPr sz="2050" spc="-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2050" dirty="0">
                <a:solidFill>
                  <a:srgbClr val="49124C"/>
                </a:solidFill>
                <a:latin typeface="NewJuneSemibold"/>
                <a:cs typeface="NewJuneSemibold"/>
              </a:rPr>
              <a:t>esperadas para</a:t>
            </a:r>
            <a:r>
              <a:rPr sz="2050" spc="-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2050" dirty="0">
                <a:solidFill>
                  <a:srgbClr val="49124C"/>
                </a:solidFill>
                <a:latin typeface="NewJuneSemibold"/>
                <a:cs typeface="NewJuneSemibold"/>
              </a:rPr>
              <a:t>2024</a:t>
            </a:r>
            <a:r>
              <a:rPr sz="2050" spc="-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2050" dirty="0">
                <a:solidFill>
                  <a:srgbClr val="49124C"/>
                </a:solidFill>
                <a:latin typeface="NewJuneSemibold"/>
                <a:cs typeface="NewJuneSemibold"/>
              </a:rPr>
              <a:t>y 2025</a:t>
            </a:r>
            <a:r>
              <a:rPr sz="2050" spc="-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2050" dirty="0">
                <a:solidFill>
                  <a:srgbClr val="49124C"/>
                </a:solidFill>
                <a:latin typeface="NewJuneSemibold"/>
                <a:cs typeface="NewJuneSemibold"/>
              </a:rPr>
              <a:t>(datos esperados</a:t>
            </a:r>
            <a:r>
              <a:rPr sz="2050" spc="-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2050" dirty="0">
                <a:solidFill>
                  <a:srgbClr val="49124C"/>
                </a:solidFill>
                <a:latin typeface="NewJuneSemibold"/>
                <a:cs typeface="NewJuneSemibold"/>
              </a:rPr>
              <a:t>en </a:t>
            </a:r>
            <a:r>
              <a:rPr sz="2050" spc="-10" dirty="0">
                <a:solidFill>
                  <a:srgbClr val="49124C"/>
                </a:solidFill>
                <a:latin typeface="NewJuneSemibold"/>
                <a:cs typeface="NewJuneSemibold"/>
              </a:rPr>
              <a:t>noviembre </a:t>
            </a:r>
            <a:r>
              <a:rPr sz="2050" dirty="0">
                <a:solidFill>
                  <a:srgbClr val="49124C"/>
                </a:solidFill>
                <a:latin typeface="NewJuneSemibold"/>
                <a:cs typeface="NewJuneSemibold"/>
              </a:rPr>
              <a:t>de 2024) en España por una serie de </a:t>
            </a:r>
            <a:r>
              <a:rPr sz="2050" spc="-10" dirty="0">
                <a:solidFill>
                  <a:srgbClr val="49124C"/>
                </a:solidFill>
                <a:latin typeface="NewJuneSemibold"/>
                <a:cs typeface="NewJuneSemibold"/>
              </a:rPr>
              <a:t>analistas.</a:t>
            </a:r>
            <a:endParaRPr sz="2050">
              <a:latin typeface="NewJuneSemibold"/>
              <a:cs typeface="NewJuneSemibold"/>
            </a:endParaRPr>
          </a:p>
          <a:p>
            <a:pPr marL="263525" indent="-250825">
              <a:lnSpc>
                <a:spcPct val="100000"/>
              </a:lnSpc>
              <a:spcBef>
                <a:spcPts val="1500"/>
              </a:spcBef>
              <a:buChar char="•"/>
              <a:tabLst>
                <a:tab pos="263525" algn="l"/>
              </a:tabLst>
            </a:pPr>
            <a:r>
              <a:rPr sz="2050" dirty="0">
                <a:solidFill>
                  <a:srgbClr val="49124C"/>
                </a:solidFill>
                <a:latin typeface="NewJuneSemibold"/>
                <a:cs typeface="NewJuneSemibold"/>
              </a:rPr>
              <a:t>La media para 2024 es del 2,8% y para 2025 baja al </a:t>
            </a:r>
            <a:r>
              <a:rPr sz="2050" spc="-10" dirty="0">
                <a:solidFill>
                  <a:srgbClr val="49124C"/>
                </a:solidFill>
                <a:latin typeface="NewJuneSemibold"/>
                <a:cs typeface="NewJuneSemibold"/>
              </a:rPr>
              <a:t>1,9%.</a:t>
            </a:r>
            <a:endParaRPr sz="2050">
              <a:latin typeface="NewJuneSemibold"/>
              <a:cs typeface="NewJuneSemibold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1176" y="2896908"/>
            <a:ext cx="16777879" cy="5521573"/>
          </a:xfrm>
          <a:prstGeom prst="rect">
            <a:avLst/>
          </a:prstGeom>
        </p:spPr>
      </p:pic>
      <p:sp>
        <p:nvSpPr>
          <p:cNvPr id="7" name="object 11">
            <a:extLst>
              <a:ext uri="{FF2B5EF4-FFF2-40B4-BE49-F238E27FC236}">
                <a16:creationId xmlns:a16="http://schemas.microsoft.com/office/drawing/2014/main" id="{01986173-A196-670E-579B-6D46B3979550}"/>
              </a:ext>
            </a:extLst>
          </p:cNvPr>
          <p:cNvSpPr txBox="1"/>
          <p:nvPr/>
        </p:nvSpPr>
        <p:spPr>
          <a:xfrm>
            <a:off x="783087" y="1834774"/>
            <a:ext cx="2270125" cy="7797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950" spc="-10" dirty="0">
                <a:solidFill>
                  <a:srgbClr val="49124C"/>
                </a:solidFill>
                <a:latin typeface="NewJuneBold"/>
                <a:cs typeface="NewJuneBold"/>
              </a:rPr>
              <a:t>España</a:t>
            </a:r>
            <a:endParaRPr sz="4950" dirty="0">
              <a:latin typeface="NewJuneBold"/>
              <a:cs typeface="NewJuneBold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77673254-D6E2-C473-6B26-C14A6D315E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97"/>
            <a:ext cx="20104100" cy="1130855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804029" y="10467085"/>
            <a:ext cx="2914650" cy="2139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200" dirty="0">
                <a:solidFill>
                  <a:srgbClr val="49124C"/>
                </a:solidFill>
                <a:latin typeface="NewJuneRegular"/>
                <a:cs typeface="NewJuneRegular"/>
              </a:rPr>
              <a:t>Fuente:</a:t>
            </a:r>
            <a:r>
              <a:rPr sz="1200" spc="125" dirty="0">
                <a:solidFill>
                  <a:srgbClr val="49124C"/>
                </a:solidFill>
                <a:latin typeface="NewJuneRegular"/>
                <a:cs typeface="NewJuneRegular"/>
              </a:rPr>
              <a:t> </a:t>
            </a:r>
            <a:r>
              <a:rPr sz="1200" dirty="0">
                <a:solidFill>
                  <a:srgbClr val="49124C"/>
                </a:solidFill>
                <a:latin typeface="NewJuneRegular"/>
                <a:cs typeface="NewJuneRegular"/>
              </a:rPr>
              <a:t>Laboral</a:t>
            </a:r>
            <a:r>
              <a:rPr sz="1200" spc="125" dirty="0">
                <a:solidFill>
                  <a:srgbClr val="49124C"/>
                </a:solidFill>
                <a:latin typeface="NewJuneRegular"/>
                <a:cs typeface="NewJuneRegular"/>
              </a:rPr>
              <a:t> </a:t>
            </a:r>
            <a:r>
              <a:rPr sz="1200" dirty="0">
                <a:solidFill>
                  <a:srgbClr val="49124C"/>
                </a:solidFill>
                <a:latin typeface="NewJuneRegular"/>
                <a:cs typeface="NewJuneRegular"/>
              </a:rPr>
              <a:t>Kutxa</a:t>
            </a:r>
            <a:r>
              <a:rPr sz="1200" spc="125" dirty="0">
                <a:solidFill>
                  <a:srgbClr val="49124C"/>
                </a:solidFill>
                <a:latin typeface="NewJuneRegular"/>
                <a:cs typeface="NewJuneRegular"/>
              </a:rPr>
              <a:t> </a:t>
            </a:r>
            <a:r>
              <a:rPr sz="1200" dirty="0">
                <a:solidFill>
                  <a:srgbClr val="49124C"/>
                </a:solidFill>
                <a:latin typeface="NewJuneRegular"/>
                <a:cs typeface="NewJuneRegular"/>
              </a:rPr>
              <a:t>(diciembre</a:t>
            </a:r>
            <a:r>
              <a:rPr sz="1200" spc="125" dirty="0">
                <a:solidFill>
                  <a:srgbClr val="49124C"/>
                </a:solidFill>
                <a:latin typeface="NewJuneRegular"/>
                <a:cs typeface="NewJuneRegular"/>
              </a:rPr>
              <a:t> </a:t>
            </a:r>
            <a:r>
              <a:rPr sz="1200" spc="-10" dirty="0">
                <a:solidFill>
                  <a:srgbClr val="49124C"/>
                </a:solidFill>
                <a:latin typeface="NewJuneRegular"/>
                <a:cs typeface="NewJuneRegular"/>
              </a:rPr>
              <a:t>2024)</a:t>
            </a:r>
            <a:endParaRPr sz="1200">
              <a:latin typeface="NewJuneRegular"/>
              <a:cs typeface="NewJuneRegular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48950" y="9137617"/>
            <a:ext cx="9126220" cy="6540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3525" marR="5080" indent="-251460">
              <a:lnSpc>
                <a:spcPct val="100499"/>
              </a:lnSpc>
              <a:spcBef>
                <a:spcPts val="95"/>
              </a:spcBef>
              <a:buChar char="•"/>
              <a:tabLst>
                <a:tab pos="263525" algn="l"/>
              </a:tabLst>
            </a:pPr>
            <a:r>
              <a:rPr sz="2050" dirty="0">
                <a:solidFill>
                  <a:srgbClr val="49124C"/>
                </a:solidFill>
                <a:latin typeface="NewJuneSemibold"/>
                <a:cs typeface="NewJuneSemibold"/>
              </a:rPr>
              <a:t>Las</a:t>
            </a:r>
            <a:r>
              <a:rPr sz="2050" spc="-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2050" dirty="0">
                <a:solidFill>
                  <a:srgbClr val="49124C"/>
                </a:solidFill>
                <a:latin typeface="NewJuneSemibold"/>
                <a:cs typeface="NewJuneSemibold"/>
              </a:rPr>
              <a:t>figuras</a:t>
            </a:r>
            <a:r>
              <a:rPr sz="2050" spc="-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2050" dirty="0">
                <a:solidFill>
                  <a:srgbClr val="49124C"/>
                </a:solidFill>
                <a:latin typeface="NewJuneSemibold"/>
                <a:cs typeface="NewJuneSemibold"/>
              </a:rPr>
              <a:t>muestran el</a:t>
            </a:r>
            <a:r>
              <a:rPr sz="2050" spc="-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2050" dirty="0">
                <a:solidFill>
                  <a:srgbClr val="49124C"/>
                </a:solidFill>
                <a:latin typeface="NewJuneSemibold"/>
                <a:cs typeface="NewJuneSemibold"/>
              </a:rPr>
              <a:t>comportamiento</a:t>
            </a:r>
            <a:r>
              <a:rPr sz="2050" spc="-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2050" dirty="0">
                <a:solidFill>
                  <a:srgbClr val="49124C"/>
                </a:solidFill>
                <a:latin typeface="NewJuneSemibold"/>
                <a:cs typeface="NewJuneSemibold"/>
              </a:rPr>
              <a:t>de los</a:t>
            </a:r>
            <a:r>
              <a:rPr sz="2050" spc="-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2050" dirty="0">
                <a:solidFill>
                  <a:srgbClr val="49124C"/>
                </a:solidFill>
                <a:latin typeface="NewJuneSemibold"/>
                <a:cs typeface="NewJuneSemibold"/>
              </a:rPr>
              <a:t>principales </a:t>
            </a:r>
            <a:r>
              <a:rPr sz="2050" spc="-10" dirty="0">
                <a:solidFill>
                  <a:srgbClr val="49124C"/>
                </a:solidFill>
                <a:latin typeface="NewJuneSemibold"/>
                <a:cs typeface="NewJuneSemibold"/>
              </a:rPr>
              <a:t>agregados </a:t>
            </a:r>
            <a:r>
              <a:rPr sz="2050" dirty="0">
                <a:solidFill>
                  <a:srgbClr val="49124C"/>
                </a:solidFill>
                <a:latin typeface="NewJuneSemibold"/>
                <a:cs typeface="NewJuneSemibold"/>
              </a:rPr>
              <a:t>macroeconómicos</a:t>
            </a:r>
            <a:r>
              <a:rPr sz="2050" spc="-1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2050" dirty="0">
                <a:solidFill>
                  <a:srgbClr val="49124C"/>
                </a:solidFill>
                <a:latin typeface="NewJuneSemibold"/>
                <a:cs typeface="NewJuneSemibold"/>
              </a:rPr>
              <a:t>en</a:t>
            </a:r>
            <a:r>
              <a:rPr sz="2050" spc="-1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2050" dirty="0">
                <a:solidFill>
                  <a:srgbClr val="49124C"/>
                </a:solidFill>
                <a:latin typeface="NewJuneSemibold"/>
                <a:cs typeface="NewJuneSemibold"/>
              </a:rPr>
              <a:t>la</a:t>
            </a:r>
            <a:r>
              <a:rPr sz="2050" spc="-1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2050" spc="-20" dirty="0">
                <a:solidFill>
                  <a:srgbClr val="49124C"/>
                </a:solidFill>
                <a:latin typeface="NewJuneSemibold"/>
                <a:cs typeface="NewJuneSemibold"/>
              </a:rPr>
              <a:t>CAPV,</a:t>
            </a:r>
            <a:r>
              <a:rPr sz="2050" spc="-1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2050" dirty="0">
                <a:solidFill>
                  <a:srgbClr val="49124C"/>
                </a:solidFill>
                <a:latin typeface="NewJuneSemibold"/>
                <a:cs typeface="NewJuneSemibold"/>
              </a:rPr>
              <a:t>CF</a:t>
            </a:r>
            <a:r>
              <a:rPr sz="2050" spc="-1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2050" dirty="0">
                <a:solidFill>
                  <a:srgbClr val="49124C"/>
                </a:solidFill>
                <a:latin typeface="NewJuneSemibold"/>
                <a:cs typeface="NewJuneSemibold"/>
              </a:rPr>
              <a:t>de</a:t>
            </a:r>
            <a:r>
              <a:rPr sz="2050" spc="-1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2050" dirty="0">
                <a:solidFill>
                  <a:srgbClr val="49124C"/>
                </a:solidFill>
                <a:latin typeface="NewJuneSemibold"/>
                <a:cs typeface="NewJuneSemibold"/>
              </a:rPr>
              <a:t>Navarra</a:t>
            </a:r>
            <a:r>
              <a:rPr sz="2050" spc="-1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2050" dirty="0">
                <a:solidFill>
                  <a:srgbClr val="49124C"/>
                </a:solidFill>
                <a:latin typeface="NewJuneSemibold"/>
                <a:cs typeface="NewJuneSemibold"/>
              </a:rPr>
              <a:t>y</a:t>
            </a:r>
            <a:r>
              <a:rPr sz="2050" spc="-1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2050" dirty="0">
                <a:solidFill>
                  <a:srgbClr val="49124C"/>
                </a:solidFill>
                <a:latin typeface="NewJuneSemibold"/>
                <a:cs typeface="NewJuneSemibold"/>
              </a:rPr>
              <a:t>España</a:t>
            </a:r>
            <a:r>
              <a:rPr sz="2050" spc="-1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2050" dirty="0">
                <a:solidFill>
                  <a:srgbClr val="49124C"/>
                </a:solidFill>
                <a:latin typeface="NewJuneSemibold"/>
                <a:cs typeface="NewJuneSemibold"/>
              </a:rPr>
              <a:t>en</a:t>
            </a:r>
            <a:r>
              <a:rPr sz="2050" spc="-1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2050" dirty="0">
                <a:solidFill>
                  <a:srgbClr val="49124C"/>
                </a:solidFill>
                <a:latin typeface="NewJuneSemibold"/>
                <a:cs typeface="NewJuneSemibold"/>
              </a:rPr>
              <a:t>2024</a:t>
            </a:r>
            <a:r>
              <a:rPr sz="2050" spc="-1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2050" dirty="0">
                <a:solidFill>
                  <a:srgbClr val="49124C"/>
                </a:solidFill>
                <a:latin typeface="NewJuneSemibold"/>
                <a:cs typeface="NewJuneSemibold"/>
              </a:rPr>
              <a:t>y</a:t>
            </a:r>
            <a:r>
              <a:rPr sz="2050" spc="-10" dirty="0">
                <a:solidFill>
                  <a:srgbClr val="49124C"/>
                </a:solidFill>
                <a:latin typeface="NewJuneSemibold"/>
                <a:cs typeface="NewJuneSemibold"/>
              </a:rPr>
              <a:t> 2025.</a:t>
            </a:r>
            <a:endParaRPr sz="2050">
              <a:latin typeface="NewJuneSemibold"/>
              <a:cs typeface="NewJuneSemibold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5999" y="3259743"/>
            <a:ext cx="9098502" cy="5198346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520128" y="3159846"/>
            <a:ext cx="9100395" cy="5300205"/>
          </a:xfrm>
          <a:prstGeom prst="rect">
            <a:avLst/>
          </a:prstGeom>
        </p:spPr>
      </p:pic>
      <p:sp>
        <p:nvSpPr>
          <p:cNvPr id="8" name="object 11">
            <a:extLst>
              <a:ext uri="{FF2B5EF4-FFF2-40B4-BE49-F238E27FC236}">
                <a16:creationId xmlns:a16="http://schemas.microsoft.com/office/drawing/2014/main" id="{C2140EFA-71A5-0EAA-49C2-843F9E9765BD}"/>
              </a:ext>
            </a:extLst>
          </p:cNvPr>
          <p:cNvSpPr txBox="1"/>
          <p:nvPr/>
        </p:nvSpPr>
        <p:spPr>
          <a:xfrm>
            <a:off x="783087" y="1834774"/>
            <a:ext cx="8399780" cy="7797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950" dirty="0">
                <a:solidFill>
                  <a:srgbClr val="49124C"/>
                </a:solidFill>
                <a:latin typeface="NewJuneBold"/>
                <a:cs typeface="NewJuneBold"/>
              </a:rPr>
              <a:t>Euskadi</a:t>
            </a:r>
            <a:r>
              <a:rPr sz="4950" spc="-110" dirty="0">
                <a:solidFill>
                  <a:srgbClr val="49124C"/>
                </a:solidFill>
                <a:latin typeface="NewJuneBold"/>
                <a:cs typeface="NewJuneBold"/>
              </a:rPr>
              <a:t> </a:t>
            </a:r>
            <a:r>
              <a:rPr sz="4950" dirty="0">
                <a:solidFill>
                  <a:srgbClr val="49124C"/>
                </a:solidFill>
                <a:latin typeface="NewJuneBold"/>
                <a:cs typeface="NewJuneBold"/>
              </a:rPr>
              <a:t>–</a:t>
            </a:r>
            <a:r>
              <a:rPr sz="4950" spc="-110" dirty="0">
                <a:solidFill>
                  <a:srgbClr val="49124C"/>
                </a:solidFill>
                <a:latin typeface="NewJuneBold"/>
                <a:cs typeface="NewJuneBold"/>
              </a:rPr>
              <a:t> </a:t>
            </a:r>
            <a:r>
              <a:rPr sz="4950" dirty="0">
                <a:solidFill>
                  <a:srgbClr val="49124C"/>
                </a:solidFill>
                <a:latin typeface="NewJuneBold"/>
                <a:cs typeface="NewJuneBold"/>
              </a:rPr>
              <a:t>Navarra</a:t>
            </a:r>
            <a:r>
              <a:rPr sz="4950" spc="-105" dirty="0">
                <a:solidFill>
                  <a:srgbClr val="49124C"/>
                </a:solidFill>
                <a:latin typeface="NewJuneBold"/>
                <a:cs typeface="NewJuneBold"/>
              </a:rPr>
              <a:t> </a:t>
            </a:r>
            <a:r>
              <a:rPr sz="4950" dirty="0">
                <a:solidFill>
                  <a:srgbClr val="49124C"/>
                </a:solidFill>
                <a:latin typeface="NewJuneBold"/>
                <a:cs typeface="NewJuneBold"/>
              </a:rPr>
              <a:t>-</a:t>
            </a:r>
            <a:r>
              <a:rPr sz="4950" spc="-110" dirty="0">
                <a:solidFill>
                  <a:srgbClr val="49124C"/>
                </a:solidFill>
                <a:latin typeface="NewJuneBold"/>
                <a:cs typeface="NewJuneBold"/>
              </a:rPr>
              <a:t> </a:t>
            </a:r>
            <a:r>
              <a:rPr sz="4950" spc="-10" dirty="0">
                <a:solidFill>
                  <a:srgbClr val="49124C"/>
                </a:solidFill>
                <a:latin typeface="NewJuneBold"/>
                <a:cs typeface="NewJuneBold"/>
              </a:rPr>
              <a:t>España</a:t>
            </a:r>
            <a:endParaRPr sz="4950" dirty="0">
              <a:latin typeface="NewJuneBold"/>
              <a:cs typeface="NewJuneBold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5412E27-B03F-F127-4320-25E2D108EC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96"/>
            <a:ext cx="20104810" cy="1130895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4F5FF17C-6908-9FFC-77A3-670888F333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96"/>
            <a:ext cx="20104810" cy="11308953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1536991" y="5098661"/>
            <a:ext cx="3348354" cy="1093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7000" dirty="0">
                <a:solidFill>
                  <a:srgbClr val="FFFFFF"/>
                </a:solidFill>
                <a:latin typeface="NewJuneRegular"/>
                <a:cs typeface="NewJuneRegular"/>
              </a:rPr>
              <a:t>1. </a:t>
            </a:r>
            <a:r>
              <a:rPr sz="7000" spc="-20" dirty="0">
                <a:solidFill>
                  <a:srgbClr val="FFFFFF"/>
                </a:solidFill>
                <a:latin typeface="NewJuneRegular"/>
                <a:cs typeface="NewJuneRegular"/>
              </a:rPr>
              <a:t>EEUU</a:t>
            </a:r>
            <a:endParaRPr sz="7000">
              <a:latin typeface="NewJuneRegular"/>
              <a:cs typeface="NewJuneRegular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B6B2A248-5699-2C53-877F-8F989FE29B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97"/>
            <a:ext cx="20104100" cy="11308554"/>
          </a:xfrm>
          <a:prstGeom prst="rect">
            <a:avLst/>
          </a:prstGeom>
        </p:spPr>
      </p:pic>
      <p:sp>
        <p:nvSpPr>
          <p:cNvPr id="10" name="object 11">
            <a:extLst>
              <a:ext uri="{FF2B5EF4-FFF2-40B4-BE49-F238E27FC236}">
                <a16:creationId xmlns:a16="http://schemas.microsoft.com/office/drawing/2014/main" id="{04CB174C-DC10-159D-CB17-C69E7E66275C}"/>
              </a:ext>
            </a:extLst>
          </p:cNvPr>
          <p:cNvSpPr txBox="1"/>
          <p:nvPr/>
        </p:nvSpPr>
        <p:spPr>
          <a:xfrm>
            <a:off x="804029" y="1855716"/>
            <a:ext cx="5685155" cy="7797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950" dirty="0">
                <a:solidFill>
                  <a:srgbClr val="49124C"/>
                </a:solidFill>
                <a:latin typeface="NewJuneBold"/>
                <a:cs typeface="NewJuneBold"/>
              </a:rPr>
              <a:t>EEUU:</a:t>
            </a:r>
            <a:r>
              <a:rPr sz="4950" spc="-155" dirty="0">
                <a:solidFill>
                  <a:srgbClr val="49124C"/>
                </a:solidFill>
                <a:latin typeface="NewJuneBold"/>
                <a:cs typeface="NewJuneBold"/>
              </a:rPr>
              <a:t> </a:t>
            </a:r>
            <a:r>
              <a:rPr sz="4950" spc="-10" dirty="0">
                <a:solidFill>
                  <a:srgbClr val="49124C"/>
                </a:solidFill>
                <a:latin typeface="NewJuneBold"/>
                <a:cs typeface="NewJuneBold"/>
              </a:rPr>
              <a:t>Crecimiento</a:t>
            </a:r>
            <a:endParaRPr sz="4950" dirty="0">
              <a:latin typeface="NewJuneBold"/>
              <a:cs typeface="NewJuneBold"/>
            </a:endParaRPr>
          </a:p>
        </p:txBody>
      </p:sp>
      <p:sp>
        <p:nvSpPr>
          <p:cNvPr id="2" name="object 3">
            <a:extLst>
              <a:ext uri="{FF2B5EF4-FFF2-40B4-BE49-F238E27FC236}">
                <a16:creationId xmlns:a16="http://schemas.microsoft.com/office/drawing/2014/main" id="{B24F6F05-66EB-5EAB-06B8-E1EC20C823FA}"/>
              </a:ext>
            </a:extLst>
          </p:cNvPr>
          <p:cNvSpPr txBox="1"/>
          <p:nvPr/>
        </p:nvSpPr>
        <p:spPr>
          <a:xfrm>
            <a:off x="2533456" y="8272280"/>
            <a:ext cx="6927215" cy="165925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63525" marR="315595" indent="-251460">
              <a:lnSpc>
                <a:spcPct val="101499"/>
              </a:lnSpc>
              <a:spcBef>
                <a:spcPts val="90"/>
              </a:spcBef>
              <a:buChar char="•"/>
              <a:tabLst>
                <a:tab pos="263525" algn="l"/>
              </a:tabLst>
            </a:pP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El</a:t>
            </a:r>
            <a:r>
              <a:rPr sz="1950" spc="4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tercer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trimestre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de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2024</a:t>
            </a:r>
            <a:r>
              <a:rPr sz="1950" spc="4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mostró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un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spc="-10" dirty="0">
                <a:solidFill>
                  <a:srgbClr val="49124C"/>
                </a:solidFill>
                <a:latin typeface="NewJuneSemibold"/>
                <a:cs typeface="NewJuneSemibold"/>
              </a:rPr>
              <a:t>crecimiento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económico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sólido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en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EEUU,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con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un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fuerte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impulso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spc="-25" dirty="0">
                <a:solidFill>
                  <a:srgbClr val="49124C"/>
                </a:solidFill>
                <a:latin typeface="NewJuneSemibold"/>
                <a:cs typeface="NewJuneSemibold"/>
              </a:rPr>
              <a:t>del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consumo,</a:t>
            </a:r>
            <a:r>
              <a:rPr sz="1950" spc="3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la</a:t>
            </a:r>
            <a:r>
              <a:rPr sz="1950" spc="3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inversión</a:t>
            </a:r>
            <a:r>
              <a:rPr sz="1950" spc="3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y</a:t>
            </a:r>
            <a:r>
              <a:rPr sz="1950" spc="3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el</a:t>
            </a:r>
            <a:r>
              <a:rPr sz="1950" spc="3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gasto</a:t>
            </a:r>
            <a:r>
              <a:rPr sz="1950" spc="3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del</a:t>
            </a:r>
            <a:r>
              <a:rPr sz="1950" spc="3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spc="-10" dirty="0">
                <a:solidFill>
                  <a:srgbClr val="49124C"/>
                </a:solidFill>
                <a:latin typeface="NewJuneSemibold"/>
                <a:cs typeface="NewJuneSemibold"/>
              </a:rPr>
              <a:t>gobierno.</a:t>
            </a:r>
            <a:endParaRPr sz="1950">
              <a:latin typeface="NewJuneSemibold"/>
              <a:cs typeface="NewJuneSemibold"/>
            </a:endParaRPr>
          </a:p>
          <a:p>
            <a:pPr marL="263525" marR="5080" indent="-251460">
              <a:lnSpc>
                <a:spcPct val="101499"/>
              </a:lnSpc>
              <a:spcBef>
                <a:spcPts val="990"/>
              </a:spcBef>
              <a:buChar char="•"/>
              <a:tabLst>
                <a:tab pos="263525" algn="l"/>
              </a:tabLst>
            </a:pP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El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valor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y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la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evolución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del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PMI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muestran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continuidad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spc="-25" dirty="0">
                <a:solidFill>
                  <a:srgbClr val="49124C"/>
                </a:solidFill>
                <a:latin typeface="NewJuneSemibold"/>
                <a:cs typeface="NewJuneSemibold"/>
              </a:rPr>
              <a:t>en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el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crecimiento</a:t>
            </a:r>
            <a:r>
              <a:rPr sz="1950" spc="6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en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el</a:t>
            </a:r>
            <a:r>
              <a:rPr sz="1950" spc="6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cuarto</a:t>
            </a:r>
            <a:r>
              <a:rPr sz="1950" spc="6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trimestre.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Brecha</a:t>
            </a:r>
            <a:r>
              <a:rPr sz="1950" spc="6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servicios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spc="-60" dirty="0">
                <a:solidFill>
                  <a:srgbClr val="49124C"/>
                </a:solidFill>
                <a:latin typeface="NewJuneSemibold"/>
                <a:cs typeface="NewJuneSemibold"/>
              </a:rPr>
              <a:t>y</a:t>
            </a:r>
            <a:endParaRPr sz="1950">
              <a:latin typeface="NewJuneSemibold"/>
              <a:cs typeface="NewJuneSemibold"/>
            </a:endParaRPr>
          </a:p>
        </p:txBody>
      </p:sp>
      <p:sp>
        <p:nvSpPr>
          <p:cNvPr id="9" name="object 4">
            <a:extLst>
              <a:ext uri="{FF2B5EF4-FFF2-40B4-BE49-F238E27FC236}">
                <a16:creationId xmlns:a16="http://schemas.microsoft.com/office/drawing/2014/main" id="{4934348B-1A68-45F0-3D5F-0302067EE22E}"/>
              </a:ext>
            </a:extLst>
          </p:cNvPr>
          <p:cNvSpPr txBox="1"/>
          <p:nvPr/>
        </p:nvSpPr>
        <p:spPr>
          <a:xfrm>
            <a:off x="9863159" y="8272280"/>
            <a:ext cx="7145020" cy="17849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63525" marR="5080">
              <a:lnSpc>
                <a:spcPct val="101499"/>
              </a:lnSpc>
              <a:spcBef>
                <a:spcPts val="90"/>
              </a:spcBef>
            </a:pP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manufactura.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La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tasa</a:t>
            </a:r>
            <a:r>
              <a:rPr sz="1950" spc="6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de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desempleo</a:t>
            </a:r>
            <a:r>
              <a:rPr sz="1950" spc="6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se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mantuvo</a:t>
            </a:r>
            <a:r>
              <a:rPr sz="1950" spc="6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en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spc="-20" dirty="0">
                <a:solidFill>
                  <a:srgbClr val="49124C"/>
                </a:solidFill>
                <a:latin typeface="NewJuneSemibold"/>
                <a:cs typeface="NewJuneSemibold"/>
              </a:rPr>
              <a:t>4,2%,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pero</a:t>
            </a:r>
            <a:r>
              <a:rPr sz="1950" spc="6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el</a:t>
            </a:r>
            <a:r>
              <a:rPr sz="1950" spc="7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mercado</a:t>
            </a:r>
            <a:r>
              <a:rPr sz="1950" spc="7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laboral</a:t>
            </a:r>
            <a:r>
              <a:rPr sz="1950" spc="7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continúa</a:t>
            </a:r>
            <a:r>
              <a:rPr sz="1950" spc="7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mostrando</a:t>
            </a:r>
            <a:r>
              <a:rPr sz="1950" spc="7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spc="-10" dirty="0">
                <a:solidFill>
                  <a:srgbClr val="49124C"/>
                </a:solidFill>
                <a:latin typeface="NewJuneSemibold"/>
                <a:cs typeface="NewJuneSemibold"/>
              </a:rPr>
              <a:t>señales mixtas.</a:t>
            </a:r>
            <a:endParaRPr sz="1950">
              <a:latin typeface="NewJuneSemibold"/>
              <a:cs typeface="NewJuneSemibold"/>
            </a:endParaRPr>
          </a:p>
          <a:p>
            <a:pPr marL="263525" indent="-250825">
              <a:lnSpc>
                <a:spcPct val="100000"/>
              </a:lnSpc>
              <a:spcBef>
                <a:spcPts val="1025"/>
              </a:spcBef>
              <a:buChar char="•"/>
              <a:tabLst>
                <a:tab pos="263525" algn="l"/>
              </a:tabLst>
            </a:pP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Inflación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y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Reserva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spc="-10" dirty="0">
                <a:solidFill>
                  <a:srgbClr val="49124C"/>
                </a:solidFill>
                <a:latin typeface="NewJuneSemibold"/>
                <a:cs typeface="NewJuneSemibold"/>
              </a:rPr>
              <a:t>Federal.</a:t>
            </a:r>
            <a:endParaRPr sz="1950">
              <a:latin typeface="NewJuneSemibold"/>
              <a:cs typeface="NewJuneSemibold"/>
            </a:endParaRPr>
          </a:p>
          <a:p>
            <a:pPr marL="263525" indent="-250825">
              <a:lnSpc>
                <a:spcPct val="100000"/>
              </a:lnSpc>
              <a:spcBef>
                <a:spcPts val="1025"/>
              </a:spcBef>
              <a:buChar char="•"/>
              <a:tabLst>
                <a:tab pos="263525" algn="l"/>
              </a:tabLst>
            </a:pPr>
            <a:r>
              <a:rPr sz="1950" spc="-10" dirty="0">
                <a:solidFill>
                  <a:srgbClr val="49124C"/>
                </a:solidFill>
                <a:latin typeface="NewJuneSemibold"/>
                <a:cs typeface="NewJuneSemibold"/>
              </a:rPr>
              <a:t>Trump.</a:t>
            </a:r>
            <a:endParaRPr sz="1950">
              <a:latin typeface="NewJuneSemibold"/>
              <a:cs typeface="NewJuneSemibold"/>
            </a:endParaRPr>
          </a:p>
        </p:txBody>
      </p:sp>
      <p:sp>
        <p:nvSpPr>
          <p:cNvPr id="11" name="object 5">
            <a:extLst>
              <a:ext uri="{FF2B5EF4-FFF2-40B4-BE49-F238E27FC236}">
                <a16:creationId xmlns:a16="http://schemas.microsoft.com/office/drawing/2014/main" id="{DB874018-35AC-0A4F-449F-C994E2A87405}"/>
              </a:ext>
            </a:extLst>
          </p:cNvPr>
          <p:cNvSpPr txBox="1"/>
          <p:nvPr/>
        </p:nvSpPr>
        <p:spPr>
          <a:xfrm>
            <a:off x="804029" y="10467085"/>
            <a:ext cx="1442720" cy="2139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200" dirty="0">
                <a:solidFill>
                  <a:srgbClr val="49124C"/>
                </a:solidFill>
                <a:latin typeface="NewJuneRegular"/>
                <a:cs typeface="NewJuneRegular"/>
              </a:rPr>
              <a:t>Fuente:</a:t>
            </a:r>
            <a:r>
              <a:rPr sz="1200" spc="70" dirty="0">
                <a:solidFill>
                  <a:srgbClr val="49124C"/>
                </a:solidFill>
                <a:latin typeface="NewJuneRegular"/>
                <a:cs typeface="NewJuneRegular"/>
              </a:rPr>
              <a:t> </a:t>
            </a:r>
            <a:r>
              <a:rPr sz="1200" dirty="0">
                <a:solidFill>
                  <a:srgbClr val="49124C"/>
                </a:solidFill>
                <a:latin typeface="NewJuneRegular"/>
                <a:cs typeface="NewJuneRegular"/>
              </a:rPr>
              <a:t>Fred</a:t>
            </a:r>
            <a:r>
              <a:rPr sz="1200" spc="70" dirty="0">
                <a:solidFill>
                  <a:srgbClr val="49124C"/>
                </a:solidFill>
                <a:latin typeface="NewJuneRegular"/>
                <a:cs typeface="NewJuneRegular"/>
              </a:rPr>
              <a:t> </a:t>
            </a:r>
            <a:r>
              <a:rPr sz="1200" dirty="0">
                <a:solidFill>
                  <a:srgbClr val="49124C"/>
                </a:solidFill>
                <a:latin typeface="NewJuneRegular"/>
                <a:cs typeface="NewJuneRegular"/>
              </a:rPr>
              <a:t>y</a:t>
            </a:r>
            <a:r>
              <a:rPr sz="1200" spc="75" dirty="0">
                <a:solidFill>
                  <a:srgbClr val="49124C"/>
                </a:solidFill>
                <a:latin typeface="NewJuneRegular"/>
                <a:cs typeface="NewJuneRegular"/>
              </a:rPr>
              <a:t> </a:t>
            </a:r>
            <a:r>
              <a:rPr sz="1200" spc="-25" dirty="0">
                <a:solidFill>
                  <a:srgbClr val="49124C"/>
                </a:solidFill>
                <a:latin typeface="NewJuneRegular"/>
                <a:cs typeface="NewJuneRegular"/>
              </a:rPr>
              <a:t>MdE</a:t>
            </a:r>
            <a:endParaRPr sz="1200">
              <a:latin typeface="NewJuneRegular"/>
              <a:cs typeface="NewJuneRegular"/>
            </a:endParaRPr>
          </a:p>
        </p:txBody>
      </p:sp>
      <p:pic>
        <p:nvPicPr>
          <p:cNvPr id="12" name="object 6">
            <a:extLst>
              <a:ext uri="{FF2B5EF4-FFF2-40B4-BE49-F238E27FC236}">
                <a16:creationId xmlns:a16="http://schemas.microsoft.com/office/drawing/2014/main" id="{312EC101-BCFC-00F1-5F27-23ACD1ED3D1D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41831" y="3100214"/>
            <a:ext cx="8300861" cy="4636508"/>
          </a:xfrm>
          <a:prstGeom prst="rect">
            <a:avLst/>
          </a:prstGeom>
        </p:spPr>
      </p:pic>
      <p:pic>
        <p:nvPicPr>
          <p:cNvPr id="13" name="object 7">
            <a:extLst>
              <a:ext uri="{FF2B5EF4-FFF2-40B4-BE49-F238E27FC236}">
                <a16:creationId xmlns:a16="http://schemas.microsoft.com/office/drawing/2014/main" id="{2B8C6518-5A38-68BE-FF09-6CE72E54A52F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68779" y="3387792"/>
            <a:ext cx="6891400" cy="406135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EDE00A1-8138-A0E1-C533-A2AFA3BB10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96"/>
            <a:ext cx="20104810" cy="11308953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1536991" y="5098661"/>
            <a:ext cx="4926965" cy="1093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7000" dirty="0">
                <a:solidFill>
                  <a:srgbClr val="FFFFFF"/>
                </a:solidFill>
                <a:latin typeface="NewJuneRegular"/>
                <a:cs typeface="NewJuneRegular"/>
              </a:rPr>
              <a:t>2. </a:t>
            </a:r>
            <a:r>
              <a:rPr sz="7000" spc="-30" dirty="0">
                <a:solidFill>
                  <a:srgbClr val="FFFFFF"/>
                </a:solidFill>
                <a:latin typeface="NewJuneRegular"/>
                <a:cs typeface="NewJuneRegular"/>
              </a:rPr>
              <a:t>Eurozona</a:t>
            </a:r>
            <a:endParaRPr sz="7000" dirty="0">
              <a:latin typeface="NewJuneRegular"/>
              <a:cs typeface="NewJuneRegular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E47DB2B3-9FE9-C146-961B-5E7B60798E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97"/>
            <a:ext cx="20104100" cy="11308554"/>
          </a:xfrm>
          <a:prstGeom prst="rect">
            <a:avLst/>
          </a:prstGeom>
        </p:spPr>
      </p:pic>
      <p:sp>
        <p:nvSpPr>
          <p:cNvPr id="11" name="object 11">
            <a:extLst>
              <a:ext uri="{FF2B5EF4-FFF2-40B4-BE49-F238E27FC236}">
                <a16:creationId xmlns:a16="http://schemas.microsoft.com/office/drawing/2014/main" id="{A57298E5-E002-511D-5057-933D72E78478}"/>
              </a:ext>
            </a:extLst>
          </p:cNvPr>
          <p:cNvSpPr txBox="1"/>
          <p:nvPr/>
        </p:nvSpPr>
        <p:spPr>
          <a:xfrm>
            <a:off x="783087" y="1856115"/>
            <a:ext cx="6851650" cy="7797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950" dirty="0">
                <a:solidFill>
                  <a:srgbClr val="49124C"/>
                </a:solidFill>
                <a:latin typeface="NewJuneBold"/>
                <a:cs typeface="NewJuneBold"/>
              </a:rPr>
              <a:t>Eurozona:</a:t>
            </a:r>
            <a:r>
              <a:rPr sz="4950" spc="-245" dirty="0">
                <a:solidFill>
                  <a:srgbClr val="49124C"/>
                </a:solidFill>
                <a:latin typeface="NewJuneBold"/>
                <a:cs typeface="NewJuneBold"/>
              </a:rPr>
              <a:t> </a:t>
            </a:r>
            <a:r>
              <a:rPr sz="4950" spc="-10" dirty="0">
                <a:solidFill>
                  <a:srgbClr val="49124C"/>
                </a:solidFill>
                <a:latin typeface="NewJuneBold"/>
                <a:cs typeface="NewJuneBold"/>
              </a:rPr>
              <a:t>Crecimiento</a:t>
            </a:r>
            <a:endParaRPr sz="4950" dirty="0">
              <a:latin typeface="NewJuneBold"/>
              <a:cs typeface="NewJuneBold"/>
            </a:endParaRPr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C1803069-3709-A825-2D86-2A9FC67F1B94}"/>
              </a:ext>
            </a:extLst>
          </p:cNvPr>
          <p:cNvSpPr txBox="1"/>
          <p:nvPr/>
        </p:nvSpPr>
        <p:spPr>
          <a:xfrm>
            <a:off x="783087" y="10467085"/>
            <a:ext cx="1758314" cy="2139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200" dirty="0">
                <a:solidFill>
                  <a:srgbClr val="49124C"/>
                </a:solidFill>
                <a:latin typeface="NewJuneRegular"/>
                <a:cs typeface="NewJuneRegular"/>
              </a:rPr>
              <a:t>Fuente:</a:t>
            </a:r>
            <a:r>
              <a:rPr sz="1200" spc="95" dirty="0">
                <a:solidFill>
                  <a:srgbClr val="49124C"/>
                </a:solidFill>
                <a:latin typeface="NewJuneRegular"/>
                <a:cs typeface="NewJuneRegular"/>
              </a:rPr>
              <a:t> </a:t>
            </a:r>
            <a:r>
              <a:rPr sz="1200" dirty="0">
                <a:solidFill>
                  <a:srgbClr val="49124C"/>
                </a:solidFill>
                <a:latin typeface="NewJuneRegular"/>
                <a:cs typeface="NewJuneRegular"/>
              </a:rPr>
              <a:t>Eurostat</a:t>
            </a:r>
            <a:r>
              <a:rPr sz="1200" spc="95" dirty="0">
                <a:solidFill>
                  <a:srgbClr val="49124C"/>
                </a:solidFill>
                <a:latin typeface="NewJuneRegular"/>
                <a:cs typeface="NewJuneRegular"/>
              </a:rPr>
              <a:t> </a:t>
            </a:r>
            <a:r>
              <a:rPr sz="1200" dirty="0">
                <a:solidFill>
                  <a:srgbClr val="49124C"/>
                </a:solidFill>
                <a:latin typeface="NewJuneRegular"/>
                <a:cs typeface="NewJuneRegular"/>
              </a:rPr>
              <a:t>y</a:t>
            </a:r>
            <a:r>
              <a:rPr sz="1200" spc="95" dirty="0">
                <a:solidFill>
                  <a:srgbClr val="49124C"/>
                </a:solidFill>
                <a:latin typeface="NewJuneRegular"/>
                <a:cs typeface="NewJuneRegular"/>
              </a:rPr>
              <a:t> </a:t>
            </a:r>
            <a:r>
              <a:rPr sz="1200" spc="-25" dirty="0">
                <a:solidFill>
                  <a:srgbClr val="49124C"/>
                </a:solidFill>
                <a:latin typeface="NewJuneRegular"/>
                <a:cs typeface="NewJuneRegular"/>
              </a:rPr>
              <a:t>MdE</a:t>
            </a:r>
            <a:endParaRPr sz="1200" dirty="0">
              <a:latin typeface="NewJuneRegular"/>
              <a:cs typeface="NewJuneRegular"/>
            </a:endParaRPr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F0C0C72F-8A1F-2E5F-3893-F67A8CA34A76}"/>
              </a:ext>
            </a:extLst>
          </p:cNvPr>
          <p:cNvSpPr txBox="1"/>
          <p:nvPr/>
        </p:nvSpPr>
        <p:spPr>
          <a:xfrm>
            <a:off x="3209929" y="8298681"/>
            <a:ext cx="13501369" cy="191071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63525" marR="99695" indent="-251460">
              <a:lnSpc>
                <a:spcPct val="101499"/>
              </a:lnSpc>
              <a:spcBef>
                <a:spcPts val="90"/>
              </a:spcBef>
              <a:buChar char="•"/>
              <a:tabLst>
                <a:tab pos="263525" algn="l"/>
              </a:tabLst>
            </a:pP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La</a:t>
            </a:r>
            <a:r>
              <a:rPr sz="1950" spc="4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economía</a:t>
            </a:r>
            <a:r>
              <a:rPr sz="1950" spc="4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de</a:t>
            </a:r>
            <a:r>
              <a:rPr sz="1950" spc="4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la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zona</a:t>
            </a:r>
            <a:r>
              <a:rPr sz="1950" spc="4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euro</a:t>
            </a:r>
            <a:r>
              <a:rPr sz="1950" spc="4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creció</a:t>
            </a:r>
            <a:r>
              <a:rPr sz="1950" spc="4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un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0,4%</a:t>
            </a:r>
            <a:r>
              <a:rPr sz="1950" spc="4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en</a:t>
            </a:r>
            <a:r>
              <a:rPr sz="1950" spc="4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el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tercer</a:t>
            </a:r>
            <a:r>
              <a:rPr sz="1950" spc="4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trimestre.</a:t>
            </a:r>
            <a:r>
              <a:rPr sz="1950" spc="4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A</a:t>
            </a:r>
            <a:r>
              <a:rPr sz="1950" spc="4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pesar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del</a:t>
            </a:r>
            <a:r>
              <a:rPr sz="1950" spc="4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previsible</a:t>
            </a:r>
            <a:r>
              <a:rPr sz="1950" spc="4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incremento</a:t>
            </a:r>
            <a:r>
              <a:rPr sz="1950" spc="4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del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spc="-10" dirty="0">
                <a:solidFill>
                  <a:srgbClr val="49124C"/>
                </a:solidFill>
                <a:latin typeface="NewJuneSemibold"/>
                <a:cs typeface="NewJuneSemibold"/>
              </a:rPr>
              <a:t>gasto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de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los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consumidores,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continúa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la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debilidad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en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la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producción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manufacturera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y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de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la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inversión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de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spc="-10" dirty="0">
                <a:solidFill>
                  <a:srgbClr val="49124C"/>
                </a:solidFill>
                <a:latin typeface="NewJuneSemibold"/>
                <a:cs typeface="NewJuneSemibold"/>
              </a:rPr>
              <a:t>capital.</a:t>
            </a:r>
            <a:endParaRPr sz="1950">
              <a:latin typeface="NewJuneSemibold"/>
              <a:cs typeface="NewJuneSemibold"/>
            </a:endParaRPr>
          </a:p>
          <a:p>
            <a:pPr marL="263525" indent="-250825">
              <a:lnSpc>
                <a:spcPct val="100000"/>
              </a:lnSpc>
              <a:spcBef>
                <a:spcPts val="1520"/>
              </a:spcBef>
              <a:buChar char="•"/>
              <a:tabLst>
                <a:tab pos="263525" algn="l"/>
              </a:tabLst>
            </a:pP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PMI: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brecha</a:t>
            </a:r>
            <a:r>
              <a:rPr sz="1950" spc="6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servicios</a:t>
            </a:r>
            <a:r>
              <a:rPr sz="1950" spc="6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y</a:t>
            </a:r>
            <a:r>
              <a:rPr sz="1950" spc="6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manufactura.</a:t>
            </a:r>
            <a:r>
              <a:rPr sz="1950" spc="6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Indicador</a:t>
            </a:r>
            <a:r>
              <a:rPr sz="1950" spc="6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compuesto</a:t>
            </a:r>
            <a:r>
              <a:rPr sz="1950" spc="6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por</a:t>
            </a:r>
            <a:r>
              <a:rPr sz="1950" spc="6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debajo</a:t>
            </a:r>
            <a:r>
              <a:rPr sz="1950" spc="6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de</a:t>
            </a:r>
            <a:r>
              <a:rPr sz="1950" spc="7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spc="-25" dirty="0">
                <a:solidFill>
                  <a:srgbClr val="49124C"/>
                </a:solidFill>
                <a:latin typeface="NewJuneSemibold"/>
                <a:cs typeface="NewJuneSemibold"/>
              </a:rPr>
              <a:t>50.</a:t>
            </a:r>
            <a:endParaRPr sz="1950">
              <a:latin typeface="NewJuneSemibold"/>
              <a:cs typeface="NewJuneSemibold"/>
            </a:endParaRPr>
          </a:p>
          <a:p>
            <a:pPr marL="263525" marR="5080" indent="-251460">
              <a:lnSpc>
                <a:spcPct val="101499"/>
              </a:lnSpc>
              <a:spcBef>
                <a:spcPts val="1485"/>
              </a:spcBef>
              <a:buChar char="•"/>
              <a:tabLst>
                <a:tab pos="263525" algn="l"/>
              </a:tabLst>
            </a:pP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La</a:t>
            </a:r>
            <a:r>
              <a:rPr sz="1950" spc="4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tasa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de</a:t>
            </a:r>
            <a:r>
              <a:rPr sz="1950" spc="4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desempleo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se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sitúa</a:t>
            </a:r>
            <a:r>
              <a:rPr sz="1950" spc="4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en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un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6,3%</a:t>
            </a:r>
            <a:r>
              <a:rPr sz="1950" spc="4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en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octubre</a:t>
            </a:r>
            <a:r>
              <a:rPr sz="1950" spc="4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de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2024,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pero</a:t>
            </a:r>
            <a:r>
              <a:rPr sz="1950" spc="4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el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empleo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ha</a:t>
            </a:r>
            <a:r>
              <a:rPr sz="1950" spc="4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comenzado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a</a:t>
            </a:r>
            <a:r>
              <a:rPr sz="1950" spc="4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mostrar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spc="-10" dirty="0">
                <a:solidFill>
                  <a:srgbClr val="49124C"/>
                </a:solidFill>
                <a:latin typeface="NewJuneSemibold"/>
                <a:cs typeface="NewJuneSemibold"/>
              </a:rPr>
              <a:t>signos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de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debilidad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en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ciertas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economías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clave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como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spc="-10" dirty="0">
                <a:solidFill>
                  <a:srgbClr val="49124C"/>
                </a:solidFill>
                <a:latin typeface="NewJuneSemibold"/>
                <a:cs typeface="NewJuneSemibold"/>
              </a:rPr>
              <a:t>Alemania.</a:t>
            </a:r>
            <a:endParaRPr sz="1950">
              <a:latin typeface="NewJuneSemibold"/>
              <a:cs typeface="NewJuneSemibold"/>
            </a:endParaRPr>
          </a:p>
        </p:txBody>
      </p:sp>
      <p:pic>
        <p:nvPicPr>
          <p:cNvPr id="9" name="object 5">
            <a:extLst>
              <a:ext uri="{FF2B5EF4-FFF2-40B4-BE49-F238E27FC236}">
                <a16:creationId xmlns:a16="http://schemas.microsoft.com/office/drawing/2014/main" id="{A8FE53E2-2DAA-CD06-DB17-1295F1569E46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86339" y="3293093"/>
            <a:ext cx="8167129" cy="4722369"/>
          </a:xfrm>
          <a:prstGeom prst="rect">
            <a:avLst/>
          </a:prstGeom>
        </p:spPr>
      </p:pic>
      <p:pic>
        <p:nvPicPr>
          <p:cNvPr id="10" name="object 6">
            <a:extLst>
              <a:ext uri="{FF2B5EF4-FFF2-40B4-BE49-F238E27FC236}">
                <a16:creationId xmlns:a16="http://schemas.microsoft.com/office/drawing/2014/main" id="{8DA0C095-C2B8-4840-FDF6-336C1639E6E5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90247" y="3395927"/>
            <a:ext cx="7652122" cy="451670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7915751F-ABB3-D888-3018-A153D2F6E9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97"/>
            <a:ext cx="20104100" cy="1130855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783087" y="10467085"/>
            <a:ext cx="1267460" cy="2139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200" dirty="0">
                <a:solidFill>
                  <a:srgbClr val="49124C"/>
                </a:solidFill>
                <a:latin typeface="NewJuneRegular"/>
                <a:cs typeface="NewJuneRegular"/>
              </a:rPr>
              <a:t>Fuente:</a:t>
            </a:r>
            <a:r>
              <a:rPr sz="1200" spc="114" dirty="0">
                <a:solidFill>
                  <a:srgbClr val="49124C"/>
                </a:solidFill>
                <a:latin typeface="NewJuneRegular"/>
                <a:cs typeface="NewJuneRegular"/>
              </a:rPr>
              <a:t> </a:t>
            </a:r>
            <a:r>
              <a:rPr sz="1200" spc="-10" dirty="0">
                <a:solidFill>
                  <a:srgbClr val="49124C"/>
                </a:solidFill>
                <a:latin typeface="NewJuneRegular"/>
                <a:cs typeface="NewJuneRegular"/>
              </a:rPr>
              <a:t>Eurostat</a:t>
            </a:r>
            <a:endParaRPr sz="1200">
              <a:latin typeface="NewJuneRegular"/>
              <a:cs typeface="NewJuneRegular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856322" y="8872118"/>
            <a:ext cx="13416280" cy="142049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63525" marR="153670" indent="-251460">
              <a:lnSpc>
                <a:spcPct val="101499"/>
              </a:lnSpc>
              <a:spcBef>
                <a:spcPts val="90"/>
              </a:spcBef>
              <a:buChar char="•"/>
              <a:tabLst>
                <a:tab pos="263525" algn="l"/>
              </a:tabLst>
            </a:pP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Los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últimos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datos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indican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que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la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inflación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subyacente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ha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mostrado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signos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de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moderación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claros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pese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al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spc="-20" dirty="0">
                <a:solidFill>
                  <a:srgbClr val="49124C"/>
                </a:solidFill>
                <a:latin typeface="NewJuneSemibold"/>
                <a:cs typeface="NewJuneSemibold"/>
              </a:rPr>
              <a:t>leve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incremento</a:t>
            </a:r>
            <a:r>
              <a:rPr sz="1950" spc="4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del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mes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de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spc="-10" dirty="0">
                <a:solidFill>
                  <a:srgbClr val="49124C"/>
                </a:solidFill>
                <a:latin typeface="NewJuneSemibold"/>
                <a:cs typeface="NewJuneSemibold"/>
              </a:rPr>
              <a:t>noviembre.</a:t>
            </a:r>
            <a:endParaRPr sz="1950">
              <a:latin typeface="NewJuneSemibold"/>
              <a:cs typeface="NewJuneSemibold"/>
            </a:endParaRPr>
          </a:p>
          <a:p>
            <a:pPr marL="263525" marR="5080" indent="-251460">
              <a:lnSpc>
                <a:spcPct val="101499"/>
              </a:lnSpc>
              <a:spcBef>
                <a:spcPts val="1485"/>
              </a:spcBef>
              <a:buChar char="•"/>
              <a:tabLst>
                <a:tab pos="263525" algn="l"/>
              </a:tabLst>
            </a:pP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Las</a:t>
            </a:r>
            <a:r>
              <a:rPr sz="1950" spc="6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presiones</a:t>
            </a:r>
            <a:r>
              <a:rPr sz="1950" spc="6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inflacionarias</a:t>
            </a:r>
            <a:r>
              <a:rPr sz="1950" spc="6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más</a:t>
            </a:r>
            <a:r>
              <a:rPr sz="1950" spc="6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fuertes</a:t>
            </a:r>
            <a:r>
              <a:rPr sz="1950" spc="6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provienen</a:t>
            </a:r>
            <a:r>
              <a:rPr sz="1950" spc="6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de</a:t>
            </a:r>
            <a:r>
              <a:rPr sz="1950" spc="6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sectores</a:t>
            </a:r>
            <a:r>
              <a:rPr sz="1950" spc="6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administrados</a:t>
            </a:r>
            <a:r>
              <a:rPr sz="1950" spc="6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como</a:t>
            </a:r>
            <a:r>
              <a:rPr sz="1950" spc="6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la</a:t>
            </a:r>
            <a:r>
              <a:rPr sz="1950" spc="6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energía</a:t>
            </a:r>
            <a:r>
              <a:rPr sz="1950" spc="6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y</a:t>
            </a:r>
            <a:r>
              <a:rPr sz="1950" spc="6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los</a:t>
            </a:r>
            <a:r>
              <a:rPr sz="1950" spc="6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spc="-10" dirty="0">
                <a:solidFill>
                  <a:srgbClr val="49124C"/>
                </a:solidFill>
                <a:latin typeface="NewJuneSemibold"/>
                <a:cs typeface="NewJuneSemibold"/>
              </a:rPr>
              <a:t>servicios esenciales</a:t>
            </a:r>
            <a:endParaRPr sz="1950">
              <a:latin typeface="NewJuneSemibold"/>
              <a:cs typeface="NewJuneSemibold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04401" y="3331367"/>
            <a:ext cx="9227106" cy="468855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460" y="3342332"/>
            <a:ext cx="9126653" cy="4648296"/>
          </a:xfrm>
          <a:prstGeom prst="rect">
            <a:avLst/>
          </a:prstGeom>
        </p:spPr>
      </p:pic>
      <p:sp>
        <p:nvSpPr>
          <p:cNvPr id="8" name="object 11">
            <a:extLst>
              <a:ext uri="{FF2B5EF4-FFF2-40B4-BE49-F238E27FC236}">
                <a16:creationId xmlns:a16="http://schemas.microsoft.com/office/drawing/2014/main" id="{F08E381D-F10C-8799-176F-19E96BD5AC24}"/>
              </a:ext>
            </a:extLst>
          </p:cNvPr>
          <p:cNvSpPr txBox="1"/>
          <p:nvPr/>
        </p:nvSpPr>
        <p:spPr>
          <a:xfrm>
            <a:off x="783087" y="1855716"/>
            <a:ext cx="5461635" cy="7797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950" dirty="0">
                <a:solidFill>
                  <a:srgbClr val="49124C"/>
                </a:solidFill>
                <a:latin typeface="NewJuneBold"/>
                <a:cs typeface="NewJuneBold"/>
              </a:rPr>
              <a:t>Eurozona:</a:t>
            </a:r>
            <a:r>
              <a:rPr sz="4950" spc="-245" dirty="0">
                <a:solidFill>
                  <a:srgbClr val="49124C"/>
                </a:solidFill>
                <a:latin typeface="NewJuneBold"/>
                <a:cs typeface="NewJuneBold"/>
              </a:rPr>
              <a:t> </a:t>
            </a:r>
            <a:r>
              <a:rPr sz="4950" spc="-10" dirty="0">
                <a:solidFill>
                  <a:srgbClr val="49124C"/>
                </a:solidFill>
                <a:latin typeface="NewJuneBold"/>
                <a:cs typeface="NewJuneBold"/>
              </a:rPr>
              <a:t>Precios</a:t>
            </a:r>
            <a:endParaRPr sz="4950" dirty="0">
              <a:latin typeface="NewJuneBold"/>
              <a:cs typeface="NewJuneBold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D335F96C-2244-3590-C5E3-99F2F4D124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7" y="796"/>
            <a:ext cx="20104100" cy="11308554"/>
          </a:xfrm>
          <a:prstGeom prst="rect">
            <a:avLst/>
          </a:prstGeom>
        </p:spPr>
      </p:pic>
      <p:sp>
        <p:nvSpPr>
          <p:cNvPr id="6" name="object 10">
            <a:extLst>
              <a:ext uri="{FF2B5EF4-FFF2-40B4-BE49-F238E27FC236}">
                <a16:creationId xmlns:a16="http://schemas.microsoft.com/office/drawing/2014/main" id="{B3D588D9-14D9-5D62-0729-1D0D5A1C3617}"/>
              </a:ext>
            </a:extLst>
          </p:cNvPr>
          <p:cNvSpPr txBox="1"/>
          <p:nvPr/>
        </p:nvSpPr>
        <p:spPr>
          <a:xfrm>
            <a:off x="783087" y="1855716"/>
            <a:ext cx="8773160" cy="7797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950" dirty="0">
                <a:solidFill>
                  <a:srgbClr val="49124C"/>
                </a:solidFill>
                <a:latin typeface="NewJuneBold"/>
                <a:cs typeface="NewJuneBold"/>
              </a:rPr>
              <a:t>Eurozona:</a:t>
            </a:r>
            <a:r>
              <a:rPr sz="4950" spc="-125" dirty="0">
                <a:solidFill>
                  <a:srgbClr val="49124C"/>
                </a:solidFill>
                <a:latin typeface="NewJuneBold"/>
                <a:cs typeface="NewJuneBold"/>
              </a:rPr>
              <a:t> </a:t>
            </a:r>
            <a:r>
              <a:rPr sz="4950" dirty="0">
                <a:solidFill>
                  <a:srgbClr val="49124C"/>
                </a:solidFill>
                <a:latin typeface="NewJuneBold"/>
                <a:cs typeface="NewJuneBold"/>
              </a:rPr>
              <a:t>Política</a:t>
            </a:r>
            <a:r>
              <a:rPr sz="4950" spc="-125" dirty="0">
                <a:solidFill>
                  <a:srgbClr val="49124C"/>
                </a:solidFill>
                <a:latin typeface="NewJuneBold"/>
                <a:cs typeface="NewJuneBold"/>
              </a:rPr>
              <a:t> </a:t>
            </a:r>
            <a:r>
              <a:rPr sz="4950" spc="-10" dirty="0">
                <a:solidFill>
                  <a:srgbClr val="49124C"/>
                </a:solidFill>
                <a:latin typeface="NewJuneBold"/>
                <a:cs typeface="NewJuneBold"/>
              </a:rPr>
              <a:t>Monetaria</a:t>
            </a:r>
            <a:endParaRPr sz="4950" dirty="0">
              <a:latin typeface="NewJuneBold"/>
              <a:cs typeface="NewJuneBold"/>
            </a:endParaRPr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6506962B-16A6-9FD3-A6E2-033F32F29245}"/>
              </a:ext>
            </a:extLst>
          </p:cNvPr>
          <p:cNvSpPr txBox="1"/>
          <p:nvPr/>
        </p:nvSpPr>
        <p:spPr>
          <a:xfrm>
            <a:off x="783087" y="10467085"/>
            <a:ext cx="927735" cy="2139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200" dirty="0">
                <a:solidFill>
                  <a:srgbClr val="49124C"/>
                </a:solidFill>
                <a:latin typeface="NewJuneRegular"/>
                <a:cs typeface="NewJuneRegular"/>
              </a:rPr>
              <a:t>Fuente:</a:t>
            </a:r>
            <a:r>
              <a:rPr sz="1200" spc="114" dirty="0">
                <a:solidFill>
                  <a:srgbClr val="49124C"/>
                </a:solidFill>
                <a:latin typeface="NewJuneRegular"/>
                <a:cs typeface="NewJuneRegular"/>
              </a:rPr>
              <a:t> </a:t>
            </a:r>
            <a:r>
              <a:rPr sz="1200" spc="-25" dirty="0">
                <a:solidFill>
                  <a:srgbClr val="49124C"/>
                </a:solidFill>
                <a:latin typeface="NewJuneRegular"/>
                <a:cs typeface="NewJuneRegular"/>
              </a:rPr>
              <a:t>ECB</a:t>
            </a:r>
            <a:endParaRPr sz="1200" dirty="0">
              <a:latin typeface="NewJuneRegular"/>
              <a:cs typeface="NewJuneRegular"/>
            </a:endParaRPr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06A90B42-C85F-C0EE-725B-7171285F96BC}"/>
              </a:ext>
            </a:extLst>
          </p:cNvPr>
          <p:cNvSpPr txBox="1"/>
          <p:nvPr/>
        </p:nvSpPr>
        <p:spPr>
          <a:xfrm>
            <a:off x="11611795" y="4461640"/>
            <a:ext cx="6944995" cy="341820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63525" marR="525145" indent="-251460">
              <a:lnSpc>
                <a:spcPct val="101499"/>
              </a:lnSpc>
              <a:spcBef>
                <a:spcPts val="90"/>
              </a:spcBef>
              <a:buChar char="•"/>
              <a:tabLst>
                <a:tab pos="263525" algn="l"/>
              </a:tabLst>
            </a:pP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El</a:t>
            </a:r>
            <a:r>
              <a:rPr sz="1950" spc="6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Banco</a:t>
            </a:r>
            <a:r>
              <a:rPr sz="1950" spc="6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Central</a:t>
            </a:r>
            <a:r>
              <a:rPr sz="1950" spc="6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Europeo</a:t>
            </a:r>
            <a:r>
              <a:rPr sz="1950" spc="6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continúa</a:t>
            </a:r>
            <a:r>
              <a:rPr sz="1950" spc="6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adoptando</a:t>
            </a:r>
            <a:r>
              <a:rPr sz="1950" spc="7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spc="-25" dirty="0">
                <a:solidFill>
                  <a:srgbClr val="49124C"/>
                </a:solidFill>
                <a:latin typeface="NewJuneSemibold"/>
                <a:cs typeface="NewJuneSemibold"/>
              </a:rPr>
              <a:t>un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enfoque</a:t>
            </a:r>
            <a:r>
              <a:rPr sz="1950" spc="4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cauteloso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frente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a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la</a:t>
            </a:r>
            <a:r>
              <a:rPr sz="1950" spc="4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política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spc="-10" dirty="0">
                <a:solidFill>
                  <a:srgbClr val="49124C"/>
                </a:solidFill>
                <a:latin typeface="NewJuneSemibold"/>
                <a:cs typeface="NewJuneSemibold"/>
              </a:rPr>
              <a:t>monetaria,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especialmente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ante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la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persistencia</a:t>
            </a:r>
            <a:r>
              <a:rPr sz="1950" spc="6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de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una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spc="-10" dirty="0">
                <a:solidFill>
                  <a:srgbClr val="49124C"/>
                </a:solidFill>
                <a:latin typeface="NewJuneSemibold"/>
                <a:cs typeface="NewJuneSemibold"/>
              </a:rPr>
              <a:t>inflación subyacente.</a:t>
            </a:r>
            <a:endParaRPr sz="1950">
              <a:latin typeface="NewJuneSemibold"/>
              <a:cs typeface="NewJuneSemibold"/>
            </a:endParaRPr>
          </a:p>
          <a:p>
            <a:pPr marL="263525" marR="5080" indent="-251460">
              <a:lnSpc>
                <a:spcPct val="101499"/>
              </a:lnSpc>
              <a:spcBef>
                <a:spcPts val="1485"/>
              </a:spcBef>
              <a:buChar char="•"/>
              <a:tabLst>
                <a:tab pos="263525" algn="l"/>
              </a:tabLst>
            </a:pP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Se</a:t>
            </a:r>
            <a:r>
              <a:rPr sz="1950" spc="4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prevé</a:t>
            </a:r>
            <a:r>
              <a:rPr sz="1950" spc="4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que</a:t>
            </a:r>
            <a:r>
              <a:rPr sz="1950" spc="4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los</a:t>
            </a:r>
            <a:r>
              <a:rPr sz="1950" spc="4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recortes</a:t>
            </a:r>
            <a:r>
              <a:rPr sz="1950" spc="4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de</a:t>
            </a:r>
            <a:r>
              <a:rPr sz="1950" spc="4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tasas</a:t>
            </a:r>
            <a:r>
              <a:rPr sz="1950" spc="4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del</a:t>
            </a:r>
            <a:r>
              <a:rPr sz="1950" spc="4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BCE</a:t>
            </a:r>
            <a:r>
              <a:rPr sz="1950" spc="4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spc="-10" dirty="0">
                <a:solidFill>
                  <a:srgbClr val="49124C"/>
                </a:solidFill>
                <a:latin typeface="NewJuneSemibold"/>
                <a:cs typeface="NewJuneSemibold"/>
              </a:rPr>
              <a:t>continuarán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hasta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que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haya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una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estabilización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sostenida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de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spc="-25" dirty="0">
                <a:solidFill>
                  <a:srgbClr val="49124C"/>
                </a:solidFill>
                <a:latin typeface="NewJuneSemibold"/>
                <a:cs typeface="NewJuneSemibold"/>
              </a:rPr>
              <a:t>la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inflación,</a:t>
            </a:r>
            <a:r>
              <a:rPr sz="1950" spc="7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posiblemente</a:t>
            </a:r>
            <a:r>
              <a:rPr sz="1950" spc="7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hacia</a:t>
            </a:r>
            <a:r>
              <a:rPr sz="1950" spc="7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finales</a:t>
            </a:r>
            <a:r>
              <a:rPr sz="1950" spc="7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de</a:t>
            </a:r>
            <a:r>
              <a:rPr sz="1950" spc="7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spc="-10" dirty="0">
                <a:solidFill>
                  <a:srgbClr val="49124C"/>
                </a:solidFill>
                <a:latin typeface="NewJuneSemibold"/>
                <a:cs typeface="NewJuneSemibold"/>
              </a:rPr>
              <a:t>2025.</a:t>
            </a:r>
            <a:endParaRPr sz="1950">
              <a:latin typeface="NewJuneSemibold"/>
              <a:cs typeface="NewJuneSemibold"/>
            </a:endParaRPr>
          </a:p>
          <a:p>
            <a:pPr marL="263525" marR="77470" indent="-251460">
              <a:lnSpc>
                <a:spcPct val="101499"/>
              </a:lnSpc>
              <a:spcBef>
                <a:spcPts val="1485"/>
              </a:spcBef>
              <a:buChar char="•"/>
              <a:tabLst>
                <a:tab pos="263525" algn="l"/>
              </a:tabLst>
            </a:pP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Una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senda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razonable</a:t>
            </a:r>
            <a:r>
              <a:rPr sz="1950" spc="6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de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bajadas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sería:</a:t>
            </a:r>
            <a:r>
              <a:rPr sz="1950" spc="6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sendas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spc="-10" dirty="0">
                <a:solidFill>
                  <a:srgbClr val="49124C"/>
                </a:solidFill>
                <a:latin typeface="NewJuneSemibold"/>
                <a:cs typeface="NewJuneSemibold"/>
              </a:rPr>
              <a:t>bajadas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el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primer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y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segundo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trimestre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de</a:t>
            </a:r>
            <a:r>
              <a:rPr sz="1950" spc="5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2025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dejando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el</a:t>
            </a:r>
            <a:r>
              <a:rPr sz="1950" spc="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spc="-20" dirty="0">
                <a:solidFill>
                  <a:srgbClr val="49124C"/>
                </a:solidFill>
                <a:latin typeface="NewJuneSemibold"/>
                <a:cs typeface="NewJuneSemibold"/>
              </a:rPr>
              <a:t>tipo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depósito</a:t>
            </a:r>
            <a:r>
              <a:rPr sz="1950" spc="3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en</a:t>
            </a:r>
            <a:r>
              <a:rPr sz="1950" spc="4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dirty="0">
                <a:solidFill>
                  <a:srgbClr val="49124C"/>
                </a:solidFill>
                <a:latin typeface="NewJuneSemibold"/>
                <a:cs typeface="NewJuneSemibold"/>
              </a:rPr>
              <a:t>el</a:t>
            </a:r>
            <a:r>
              <a:rPr sz="1950" spc="4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sz="1950" spc="-10" dirty="0">
                <a:solidFill>
                  <a:srgbClr val="49124C"/>
                </a:solidFill>
                <a:latin typeface="NewJuneSemibold"/>
                <a:cs typeface="NewJuneSemibold"/>
              </a:rPr>
              <a:t>1,75%.</a:t>
            </a:r>
            <a:endParaRPr sz="1950">
              <a:latin typeface="NewJuneSemibold"/>
              <a:cs typeface="NewJuneSemibold"/>
            </a:endParaRPr>
          </a:p>
        </p:txBody>
      </p:sp>
      <p:pic>
        <p:nvPicPr>
          <p:cNvPr id="9" name="object 5">
            <a:extLst>
              <a:ext uri="{FF2B5EF4-FFF2-40B4-BE49-F238E27FC236}">
                <a16:creationId xmlns:a16="http://schemas.microsoft.com/office/drawing/2014/main" id="{126558FA-B791-97BB-FCDD-723A15982B8B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7032" y="3086744"/>
            <a:ext cx="9372086" cy="683403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E898C85E-4F47-1153-A4AE-D1E2BC4826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96"/>
            <a:ext cx="20104810" cy="11308953"/>
          </a:xfrm>
          <a:prstGeom prst="rect">
            <a:avLst/>
          </a:prstGeom>
        </p:spPr>
      </p:pic>
      <p:sp>
        <p:nvSpPr>
          <p:cNvPr id="4" name="object 2">
            <a:extLst>
              <a:ext uri="{FF2B5EF4-FFF2-40B4-BE49-F238E27FC236}">
                <a16:creationId xmlns:a16="http://schemas.microsoft.com/office/drawing/2014/main" id="{E9EC1553-38B3-7132-6CBE-5AD526BC9239}"/>
              </a:ext>
            </a:extLst>
          </p:cNvPr>
          <p:cNvSpPr txBox="1">
            <a:spLocks/>
          </p:cNvSpPr>
          <p:nvPr/>
        </p:nvSpPr>
        <p:spPr>
          <a:xfrm>
            <a:off x="1536991" y="5098661"/>
            <a:ext cx="4926965" cy="1093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5"/>
              </a:spcBef>
            </a:pPr>
            <a:r>
              <a:rPr lang="es-ES" sz="7000" dirty="0">
                <a:solidFill>
                  <a:srgbClr val="FFFFFF"/>
                </a:solidFill>
                <a:latin typeface="NewJuneRegular"/>
                <a:cs typeface="NewJuneRegular"/>
              </a:rPr>
              <a:t>3. España</a:t>
            </a:r>
            <a:endParaRPr lang="es-ES" sz="7000" dirty="0">
              <a:latin typeface="NewJuneRegular"/>
              <a:cs typeface="NewJuneRegular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</TotalTime>
  <Words>1788</Words>
  <Application>Microsoft Macintosh PowerPoint</Application>
  <PresentationFormat>Personalizado</PresentationFormat>
  <Paragraphs>138</Paragraphs>
  <Slides>28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33" baseType="lpstr">
      <vt:lpstr>Calibri</vt:lpstr>
      <vt:lpstr>NewJuneBold</vt:lpstr>
      <vt:lpstr>NewJuneRegular</vt:lpstr>
      <vt:lpstr>NewJuneSemibold</vt:lpstr>
      <vt:lpstr>Office Theme</vt:lpstr>
      <vt:lpstr>PERSPECTIVAS ECONÓMICAS 2025</vt:lpstr>
      <vt:lpstr>Presentación de PowerPoint</vt:lpstr>
      <vt:lpstr>1. EEUU</vt:lpstr>
      <vt:lpstr>Presentación de PowerPoint</vt:lpstr>
      <vt:lpstr>2. Eurozona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INFORME DE ECONOMÍA VASCA PERSPECTIVAS 2025</dc:title>
  <cp:lastModifiedBy>Mac_Pro</cp:lastModifiedBy>
  <cp:revision>17</cp:revision>
  <dcterms:created xsi:type="dcterms:W3CDTF">2024-12-12T13:23:11Z</dcterms:created>
  <dcterms:modified xsi:type="dcterms:W3CDTF">2024-12-17T08:08:11Z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2024-12-12T00:00:00Z</vt:filetime>
  </property>
  <property fmtid="{D5CDD505-2E9C-101B-9397-08002B2CF9AE}" pid="3" name="Creator">
    <vt:lpwstr>Adobe InDesign 19.5 (Macintosh)</vt:lpwstr>
  </property>
  <property fmtid="{D5CDD505-2E9C-101B-9397-08002B2CF9AE}" pid="4" name="LastSaved">
    <vt:filetime>2024-12-12T00:00:00Z</vt:filetime>
  </property>
  <property fmtid="{D5CDD505-2E9C-101B-9397-08002B2CF9AE}" pid="5" name="Producer">
    <vt:lpwstr>Adobe PDF Library 17.0</vt:lpwstr>
  </property>
</Properties>
</file>