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004F"/>
    <a:srgbClr val="BB0E6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94607"/>
  </p:normalViewPr>
  <p:slideViewPr>
    <p:cSldViewPr>
      <p:cViewPr varScale="1">
        <p:scale>
          <a:sx n="75" d="100"/>
          <a:sy n="75" d="100"/>
        </p:scale>
        <p:origin x="1056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3200"/>
              <a:t>Esportazioak 2024an eta</a:t>
            </a:r>
            <a:r>
              <a:rPr lang="es-ES" sz="3200" baseline="0"/>
              <a:t> 2023an (urteko %-a)</a:t>
            </a:r>
            <a:endParaRPr lang="es-ES" sz="3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v>Urteko %-a</c:v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'Exp CAPV'!$B$83:$L$83</c:f>
              <c:strCache>
                <c:ptCount val="11"/>
                <c:pt idx="0">
                  <c:v>Nekazaritza-produktuak</c:v>
                </c:pt>
                <c:pt idx="1">
                  <c:v>Beste manufaktura batzuk</c:v>
                </c:pt>
                <c:pt idx="2">
                  <c:v>Sailkatu gabeak</c:v>
                </c:pt>
                <c:pt idx="3">
                  <c:v>Produktu mineral eta energetikoak</c:v>
                </c:pt>
                <c:pt idx="4">
                  <c:v>Produktu kimikoak</c:v>
                </c:pt>
                <c:pt idx="5">
                  <c:v>Papera</c:v>
                </c:pt>
                <c:pt idx="6">
                  <c:v>Kautxua eta plastikoa</c:v>
                </c:pt>
                <c:pt idx="7">
                  <c:v>Metal arruntak eta horien manufakturak</c:v>
                </c:pt>
                <c:pt idx="8">
                  <c:v>Ekipamendu-ondasunak</c:v>
                </c:pt>
                <c:pt idx="9">
                  <c:v>Makinak eta gailuak</c:v>
                </c:pt>
                <c:pt idx="10">
                  <c:v>Garraio-materiala</c:v>
                </c:pt>
              </c:strCache>
            </c:strRef>
          </c:cat>
          <c:val>
            <c:numRef>
              <c:f>'Exp CAPV'!$B$86:$L$86</c:f>
              <c:numCache>
                <c:formatCode>0.0</c:formatCode>
                <c:ptCount val="11"/>
                <c:pt idx="0">
                  <c:v>-28.440814815209457</c:v>
                </c:pt>
                <c:pt idx="1">
                  <c:v>-3.4092087351996314</c:v>
                </c:pt>
                <c:pt idx="2">
                  <c:v>-13.114375164584368</c:v>
                </c:pt>
                <c:pt idx="3">
                  <c:v>4.8102280779332762</c:v>
                </c:pt>
                <c:pt idx="4">
                  <c:v>-56.713008593546043</c:v>
                </c:pt>
                <c:pt idx="5">
                  <c:v>4.7720078641535713</c:v>
                </c:pt>
                <c:pt idx="6">
                  <c:v>-19.622593403511456</c:v>
                </c:pt>
                <c:pt idx="7">
                  <c:v>-6.8305820709931631</c:v>
                </c:pt>
                <c:pt idx="8">
                  <c:v>-3.263787515681027</c:v>
                </c:pt>
                <c:pt idx="9">
                  <c:v>9.4834252939121519</c:v>
                </c:pt>
                <c:pt idx="10">
                  <c:v>-11.748327401755343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8D-4C40-9CDB-C7452640B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4352880"/>
        <c:axId val="604353360"/>
      </c:barChart>
      <c:catAx>
        <c:axId val="60435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4353360"/>
        <c:crosses val="autoZero"/>
        <c:auto val="1"/>
        <c:lblAlgn val="ctr"/>
        <c:lblOffset val="100"/>
        <c:noMultiLvlLbl val="0"/>
      </c:catAx>
      <c:valAx>
        <c:axId val="60435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6043528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b="1" dirty="0" err="1"/>
              <a:t>BPGd</a:t>
            </a:r>
            <a:r>
              <a:rPr lang="es-ES" sz="2400" b="1" dirty="0"/>
              <a:t>-a: </a:t>
            </a:r>
            <a:r>
              <a:rPr lang="es-ES" sz="2400" b="1" i="0" u="none" strike="noStrike" kern="1200" cap="none" spc="20" baseline="0" dirty="0" err="1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esperotako</a:t>
            </a:r>
            <a:r>
              <a:rPr lang="es-ES" sz="2400" b="1" i="0" u="none" strike="noStrike" kern="1200" cap="none" spc="20" baseline="0" dirty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 </a:t>
            </a:r>
            <a:r>
              <a:rPr lang="es-ES" sz="2400" b="1" i="0" u="none" strike="noStrike" kern="1200" cap="none" spc="20" baseline="0" dirty="0" err="1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hazkunde-tasak</a:t>
            </a:r>
            <a:r>
              <a:rPr lang="es-ES" sz="2400" b="1" i="0" u="none" strike="noStrike" kern="1200" cap="none" spc="20" baseline="0" dirty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 </a:t>
            </a:r>
            <a:r>
              <a:rPr lang="es-ES" sz="2400" b="1" i="0" u="none" strike="noStrike" kern="1200" cap="none" spc="20" baseline="0" dirty="0" err="1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eskualdearen</a:t>
            </a:r>
            <a:r>
              <a:rPr lang="es-ES" sz="2400" b="1" i="0" u="none" strike="noStrike" kern="1200" cap="none" spc="20" baseline="0" dirty="0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 </a:t>
            </a:r>
            <a:r>
              <a:rPr lang="es-ES" sz="2400" b="1" i="0" u="none" strike="noStrike" kern="1200" cap="none" spc="20" baseline="0" dirty="0" err="1">
                <a:solidFill>
                  <a:sysClr val="windowText" lastClr="000000">
                    <a:lumMod val="50000"/>
                    <a:lumOff val="50000"/>
                  </a:sysClr>
                </a:solidFill>
              </a:rPr>
              <a:t>arabera</a:t>
            </a:r>
            <a:endParaRPr lang="es-E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Internacional!$B$3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Internacional!$A$4:$A$16</c:f>
              <c:strCache>
                <c:ptCount val="13"/>
                <c:pt idx="0">
                  <c:v>Frantzia</c:v>
                </c:pt>
                <c:pt idx="1">
                  <c:v>Alemania</c:v>
                </c:pt>
                <c:pt idx="2">
                  <c:v>Italia</c:v>
                </c:pt>
                <c:pt idx="3">
                  <c:v>Japonia</c:v>
                </c:pt>
                <c:pt idx="4">
                  <c:v>Espainia</c:v>
                </c:pt>
                <c:pt idx="5">
                  <c:v>Erresuma Batua</c:v>
                </c:pt>
                <c:pt idx="6">
                  <c:v>AEB</c:v>
                </c:pt>
                <c:pt idx="7">
                  <c:v>Europako Batasuna</c:v>
                </c:pt>
                <c:pt idx="8">
                  <c:v>Eurogunea</c:v>
                </c:pt>
                <c:pt idx="9">
                  <c:v>Pazifikoko Asia</c:v>
                </c:pt>
                <c:pt idx="10">
                  <c:v>Ekialdeko Europa</c:v>
                </c:pt>
                <c:pt idx="11">
                  <c:v>Latino-amerika</c:v>
                </c:pt>
                <c:pt idx="12">
                  <c:v>Guztira</c:v>
                </c:pt>
              </c:strCache>
            </c:strRef>
          </c:cat>
          <c:val>
            <c:numRef>
              <c:f>Internacional!$B$4:$B$16</c:f>
              <c:numCache>
                <c:formatCode>0.0</c:formatCode>
                <c:ptCount val="13"/>
                <c:pt idx="0">
                  <c:v>1.1000000000000001</c:v>
                </c:pt>
                <c:pt idx="1">
                  <c:v>-0.1</c:v>
                </c:pt>
                <c:pt idx="2">
                  <c:v>0.6</c:v>
                </c:pt>
                <c:pt idx="3">
                  <c:v>-0.1</c:v>
                </c:pt>
                <c:pt idx="4">
                  <c:v>2.9666666666666668</c:v>
                </c:pt>
                <c:pt idx="5">
                  <c:v>0.9</c:v>
                </c:pt>
                <c:pt idx="6">
                  <c:v>2.7</c:v>
                </c:pt>
                <c:pt idx="7">
                  <c:v>0.9</c:v>
                </c:pt>
                <c:pt idx="8">
                  <c:v>0.8</c:v>
                </c:pt>
                <c:pt idx="9">
                  <c:v>3.8</c:v>
                </c:pt>
                <c:pt idx="10">
                  <c:v>3.1</c:v>
                </c:pt>
                <c:pt idx="11">
                  <c:v>1.8</c:v>
                </c:pt>
                <c:pt idx="1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1C-7F4E-A161-1C01D2DAF491}"/>
            </c:ext>
          </c:extLst>
        </c:ser>
        <c:ser>
          <c:idx val="1"/>
          <c:order val="1"/>
          <c:tx>
            <c:strRef>
              <c:f>Internacional!$C$3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Internacional!$A$4:$A$16</c:f>
              <c:strCache>
                <c:ptCount val="13"/>
                <c:pt idx="0">
                  <c:v>Frantzia</c:v>
                </c:pt>
                <c:pt idx="1">
                  <c:v>Alemania</c:v>
                </c:pt>
                <c:pt idx="2">
                  <c:v>Italia</c:v>
                </c:pt>
                <c:pt idx="3">
                  <c:v>Japonia</c:v>
                </c:pt>
                <c:pt idx="4">
                  <c:v>Espainia</c:v>
                </c:pt>
                <c:pt idx="5">
                  <c:v>Erresuma Batua</c:v>
                </c:pt>
                <c:pt idx="6">
                  <c:v>AEB</c:v>
                </c:pt>
                <c:pt idx="7">
                  <c:v>Europako Batasuna</c:v>
                </c:pt>
                <c:pt idx="8">
                  <c:v>Eurogunea</c:v>
                </c:pt>
                <c:pt idx="9">
                  <c:v>Pazifikoko Asia</c:v>
                </c:pt>
                <c:pt idx="10">
                  <c:v>Ekialdeko Europa</c:v>
                </c:pt>
                <c:pt idx="11">
                  <c:v>Latino-amerika</c:v>
                </c:pt>
                <c:pt idx="12">
                  <c:v>Guztira</c:v>
                </c:pt>
              </c:strCache>
            </c:strRef>
          </c:cat>
          <c:val>
            <c:numRef>
              <c:f>Internacional!$C$4:$C$16</c:f>
              <c:numCache>
                <c:formatCode>0.0</c:formatCode>
                <c:ptCount val="13"/>
                <c:pt idx="0">
                  <c:v>0.9</c:v>
                </c:pt>
                <c:pt idx="1">
                  <c:v>0.6</c:v>
                </c:pt>
                <c:pt idx="2">
                  <c:v>0.8</c:v>
                </c:pt>
                <c:pt idx="3">
                  <c:v>1.2</c:v>
                </c:pt>
                <c:pt idx="4">
                  <c:v>2.2666666666666662</c:v>
                </c:pt>
                <c:pt idx="5">
                  <c:v>1.3</c:v>
                </c:pt>
                <c:pt idx="6">
                  <c:v>1.9</c:v>
                </c:pt>
                <c:pt idx="7">
                  <c:v>1.4</c:v>
                </c:pt>
                <c:pt idx="8">
                  <c:v>1.1000000000000001</c:v>
                </c:pt>
                <c:pt idx="9">
                  <c:v>3.8</c:v>
                </c:pt>
                <c:pt idx="10">
                  <c:v>2.7</c:v>
                </c:pt>
                <c:pt idx="11">
                  <c:v>2.2000000000000002</c:v>
                </c:pt>
                <c:pt idx="1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1C-7F4E-A161-1C01D2DAF4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3369600"/>
        <c:axId val="233371136"/>
      </c:barChart>
      <c:catAx>
        <c:axId val="2333696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3371136"/>
        <c:crosses val="autoZero"/>
        <c:auto val="1"/>
        <c:lblAlgn val="ctr"/>
        <c:lblOffset val="100"/>
        <c:noMultiLvlLbl val="0"/>
      </c:catAx>
      <c:valAx>
        <c:axId val="23337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33696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s-ES"/>
    </a:p>
  </c:tx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dirty="0" err="1"/>
              <a:t>KPIa</a:t>
            </a:r>
            <a:r>
              <a:rPr lang="es-ES" sz="2400" dirty="0"/>
              <a:t>: </a:t>
            </a:r>
            <a:r>
              <a:rPr lang="es-ES" sz="2400" dirty="0" err="1"/>
              <a:t>esperotako</a:t>
            </a:r>
            <a:r>
              <a:rPr lang="es-ES" sz="2400" baseline="0" dirty="0"/>
              <a:t> </a:t>
            </a:r>
            <a:r>
              <a:rPr lang="es-ES" sz="2400" baseline="0" dirty="0" err="1"/>
              <a:t>hazkunde-tasak</a:t>
            </a:r>
            <a:r>
              <a:rPr lang="es-ES" sz="2400" baseline="0" dirty="0"/>
              <a:t> </a:t>
            </a:r>
            <a:r>
              <a:rPr lang="es-ES" sz="2400" baseline="0" dirty="0" err="1"/>
              <a:t>eskualdearen</a:t>
            </a:r>
            <a:r>
              <a:rPr lang="es-ES" sz="2400" baseline="0" dirty="0"/>
              <a:t> </a:t>
            </a:r>
            <a:r>
              <a:rPr lang="es-ES" sz="2400" baseline="0" dirty="0" err="1"/>
              <a:t>arabera</a:t>
            </a:r>
            <a:endParaRPr lang="es-E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Internacional!$D$3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Internacional!$A$4:$A$16</c:f>
              <c:strCache>
                <c:ptCount val="13"/>
                <c:pt idx="0">
                  <c:v>Frantzia</c:v>
                </c:pt>
                <c:pt idx="1">
                  <c:v>Alemania</c:v>
                </c:pt>
                <c:pt idx="2">
                  <c:v>Italia</c:v>
                </c:pt>
                <c:pt idx="3">
                  <c:v>Japonia</c:v>
                </c:pt>
                <c:pt idx="4">
                  <c:v>Espainia</c:v>
                </c:pt>
                <c:pt idx="5">
                  <c:v>Erresuma Batua</c:v>
                </c:pt>
                <c:pt idx="6">
                  <c:v>AEB</c:v>
                </c:pt>
                <c:pt idx="7">
                  <c:v>Europako Batasuna</c:v>
                </c:pt>
                <c:pt idx="8">
                  <c:v>Eurogunea</c:v>
                </c:pt>
                <c:pt idx="9">
                  <c:v>Pazifikoko Asia</c:v>
                </c:pt>
                <c:pt idx="10">
                  <c:v>Ekialdeko Europa</c:v>
                </c:pt>
                <c:pt idx="11">
                  <c:v>Latino-amerika</c:v>
                </c:pt>
                <c:pt idx="12">
                  <c:v>Guztira</c:v>
                </c:pt>
              </c:strCache>
            </c:strRef>
          </c:cat>
          <c:val>
            <c:numRef>
              <c:f>Internacional!$D$4:$D$16</c:f>
              <c:numCache>
                <c:formatCode>0.0</c:formatCode>
                <c:ptCount val="13"/>
                <c:pt idx="0">
                  <c:v>2.2000000000000002</c:v>
                </c:pt>
                <c:pt idx="1">
                  <c:v>2.2999999999999998</c:v>
                </c:pt>
                <c:pt idx="2">
                  <c:v>1.1000000000000001</c:v>
                </c:pt>
                <c:pt idx="3">
                  <c:v>2.6</c:v>
                </c:pt>
                <c:pt idx="4">
                  <c:v>2.7750000000000004</c:v>
                </c:pt>
                <c:pt idx="5">
                  <c:v>2.6</c:v>
                </c:pt>
                <c:pt idx="6">
                  <c:v>2.9</c:v>
                </c:pt>
                <c:pt idx="7">
                  <c:v>2.4</c:v>
                </c:pt>
                <c:pt idx="8">
                  <c:v>2.4</c:v>
                </c:pt>
                <c:pt idx="9">
                  <c:v>1.7</c:v>
                </c:pt>
                <c:pt idx="10">
                  <c:v>14.1</c:v>
                </c:pt>
                <c:pt idx="11">
                  <c:v>15.5</c:v>
                </c:pt>
                <c:pt idx="1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95-964F-A793-C7396D46DEC2}"/>
            </c:ext>
          </c:extLst>
        </c:ser>
        <c:ser>
          <c:idx val="1"/>
          <c:order val="1"/>
          <c:tx>
            <c:strRef>
              <c:f>Internacional!$E$3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cat>
            <c:strRef>
              <c:f>Internacional!$A$4:$A$16</c:f>
              <c:strCache>
                <c:ptCount val="13"/>
                <c:pt idx="0">
                  <c:v>Frantzia</c:v>
                </c:pt>
                <c:pt idx="1">
                  <c:v>Alemania</c:v>
                </c:pt>
                <c:pt idx="2">
                  <c:v>Italia</c:v>
                </c:pt>
                <c:pt idx="3">
                  <c:v>Japonia</c:v>
                </c:pt>
                <c:pt idx="4">
                  <c:v>Espainia</c:v>
                </c:pt>
                <c:pt idx="5">
                  <c:v>Erresuma Batua</c:v>
                </c:pt>
                <c:pt idx="6">
                  <c:v>AEB</c:v>
                </c:pt>
                <c:pt idx="7">
                  <c:v>Europako Batasuna</c:v>
                </c:pt>
                <c:pt idx="8">
                  <c:v>Eurogunea</c:v>
                </c:pt>
                <c:pt idx="9">
                  <c:v>Pazifikoko Asia</c:v>
                </c:pt>
                <c:pt idx="10">
                  <c:v>Ekialdeko Europa</c:v>
                </c:pt>
                <c:pt idx="11">
                  <c:v>Latino-amerika</c:v>
                </c:pt>
                <c:pt idx="12">
                  <c:v>Guztira</c:v>
                </c:pt>
              </c:strCache>
            </c:strRef>
          </c:cat>
          <c:val>
            <c:numRef>
              <c:f>Internacional!$E$4:$E$16</c:f>
              <c:numCache>
                <c:formatCode>0.0</c:formatCode>
                <c:ptCount val="13"/>
                <c:pt idx="0">
                  <c:v>1.5</c:v>
                </c:pt>
                <c:pt idx="1">
                  <c:v>2</c:v>
                </c:pt>
                <c:pt idx="2">
                  <c:v>1.8</c:v>
                </c:pt>
                <c:pt idx="3">
                  <c:v>2.1</c:v>
                </c:pt>
                <c:pt idx="4">
                  <c:v>1.8750000000000002</c:v>
                </c:pt>
                <c:pt idx="5">
                  <c:v>2.4</c:v>
                </c:pt>
                <c:pt idx="6">
                  <c:v>2.2999999999999998</c:v>
                </c:pt>
                <c:pt idx="7">
                  <c:v>2.1</c:v>
                </c:pt>
                <c:pt idx="8">
                  <c:v>1.9</c:v>
                </c:pt>
                <c:pt idx="9">
                  <c:v>1.9</c:v>
                </c:pt>
                <c:pt idx="10">
                  <c:v>8.6999999999999993</c:v>
                </c:pt>
                <c:pt idx="11">
                  <c:v>6.8</c:v>
                </c:pt>
                <c:pt idx="1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95-964F-A793-C7396D46DE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36429696"/>
        <c:axId val="236431232"/>
      </c:barChart>
      <c:catAx>
        <c:axId val="236429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6431232"/>
        <c:crosses val="autoZero"/>
        <c:auto val="1"/>
        <c:lblAlgn val="ctr"/>
        <c:lblOffset val="100"/>
        <c:noMultiLvlLbl val="0"/>
      </c:catAx>
      <c:valAx>
        <c:axId val="23643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364296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s-E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 dirty="0" err="1"/>
              <a:t>Espainia</a:t>
            </a:r>
            <a:r>
              <a:rPr lang="es-ES" sz="2400" dirty="0"/>
              <a:t>: </a:t>
            </a:r>
            <a:r>
              <a:rPr lang="es-ES" sz="2400" dirty="0" err="1"/>
              <a:t>BPGd</a:t>
            </a:r>
            <a:r>
              <a:rPr lang="es-ES" sz="2400" dirty="0"/>
              <a:t>-aren </a:t>
            </a:r>
            <a:r>
              <a:rPr lang="es-ES" sz="2400" dirty="0" err="1"/>
              <a:t>hazkunde-tasak</a:t>
            </a:r>
            <a:r>
              <a:rPr lang="es-ES" sz="2400" dirty="0"/>
              <a:t> (</a:t>
            </a:r>
            <a:r>
              <a:rPr lang="es-ES" sz="2400" dirty="0" err="1"/>
              <a:t>urteko</a:t>
            </a:r>
            <a:r>
              <a:rPr lang="es-ES" sz="2400" dirty="0"/>
              <a:t> </a:t>
            </a:r>
            <a:r>
              <a:rPr lang="es-ES" sz="2400" dirty="0" err="1"/>
              <a:t>batezbestekoa</a:t>
            </a:r>
            <a:r>
              <a:rPr lang="es-ES" sz="2400" dirty="0"/>
              <a:t> %-tan)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España!$B$4</c:f>
              <c:strCache>
                <c:ptCount val="1"/>
                <c:pt idx="0">
                  <c:v>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50000"/>
                    <a:satMod val="300000"/>
                  </a:schemeClr>
                </a:gs>
                <a:gs pos="35000">
                  <a:schemeClr val="accent1">
                    <a:tint val="37000"/>
                    <a:satMod val="300000"/>
                  </a:schemeClr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7A-E842-B314-2915CDF3A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España!$A$5:$A$17</c:f>
              <c:strCache>
                <c:ptCount val="13"/>
                <c:pt idx="0">
                  <c:v>Ceprede</c:v>
                </c:pt>
                <c:pt idx="1">
                  <c:v>Repsol</c:v>
                </c:pt>
                <c:pt idx="2">
                  <c:v>FUNCAS</c:v>
                </c:pt>
                <c:pt idx="3">
                  <c:v>Citigroup</c:v>
                </c:pt>
                <c:pt idx="4">
                  <c:v>Moody´s</c:v>
                </c:pt>
                <c:pt idx="5">
                  <c:v>CEOE</c:v>
                </c:pt>
                <c:pt idx="6">
                  <c:v>Natixis</c:v>
                </c:pt>
                <c:pt idx="7">
                  <c:v>BBVA</c:v>
                </c:pt>
                <c:pt idx="8">
                  <c:v>Oxford Economics</c:v>
                </c:pt>
                <c:pt idx="9">
                  <c:v>Grupo Santander</c:v>
                </c:pt>
                <c:pt idx="10">
                  <c:v>La Caixa</c:v>
                </c:pt>
                <c:pt idx="11">
                  <c:v>Societe Generale</c:v>
                </c:pt>
                <c:pt idx="12">
                  <c:v>Batezbestekoa</c:v>
                </c:pt>
              </c:strCache>
            </c:strRef>
          </c:cat>
          <c:val>
            <c:numRef>
              <c:f>España!$B$5:$B$17</c:f>
              <c:numCache>
                <c:formatCode>0.0</c:formatCode>
                <c:ptCount val="13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3.1</c:v>
                </c:pt>
                <c:pt idx="4">
                  <c:v>3.1</c:v>
                </c:pt>
                <c:pt idx="5">
                  <c:v>3.1</c:v>
                </c:pt>
                <c:pt idx="6">
                  <c:v>3</c:v>
                </c:pt>
                <c:pt idx="7">
                  <c:v>2.9</c:v>
                </c:pt>
                <c:pt idx="8">
                  <c:v>3.1</c:v>
                </c:pt>
                <c:pt idx="9">
                  <c:v>2.9</c:v>
                </c:pt>
                <c:pt idx="10">
                  <c:v>2.8</c:v>
                </c:pt>
                <c:pt idx="11">
                  <c:v>2.6</c:v>
                </c:pt>
                <c:pt idx="12">
                  <c:v>2.9666666666666668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7A-E842-B314-2915CDF3AEB4}"/>
            </c:ext>
          </c:extLst>
        </c:ser>
        <c:ser>
          <c:idx val="1"/>
          <c:order val="1"/>
          <c:tx>
            <c:strRef>
              <c:f>España!$C$4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7A-E842-B314-2915CDF3AE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España!$A$5:$A$17</c:f>
              <c:strCache>
                <c:ptCount val="13"/>
                <c:pt idx="0">
                  <c:v>Ceprede</c:v>
                </c:pt>
                <c:pt idx="1">
                  <c:v>Repsol</c:v>
                </c:pt>
                <c:pt idx="2">
                  <c:v>FUNCAS</c:v>
                </c:pt>
                <c:pt idx="3">
                  <c:v>Citigroup</c:v>
                </c:pt>
                <c:pt idx="4">
                  <c:v>Moody´s</c:v>
                </c:pt>
                <c:pt idx="5">
                  <c:v>CEOE</c:v>
                </c:pt>
                <c:pt idx="6">
                  <c:v>Natixis</c:v>
                </c:pt>
                <c:pt idx="7">
                  <c:v>BBVA</c:v>
                </c:pt>
                <c:pt idx="8">
                  <c:v>Oxford Economics</c:v>
                </c:pt>
                <c:pt idx="9">
                  <c:v>Grupo Santander</c:v>
                </c:pt>
                <c:pt idx="10">
                  <c:v>La Caixa</c:v>
                </c:pt>
                <c:pt idx="11">
                  <c:v>Societe Generale</c:v>
                </c:pt>
                <c:pt idx="12">
                  <c:v>Batezbestekoa</c:v>
                </c:pt>
              </c:strCache>
            </c:strRef>
          </c:cat>
          <c:val>
            <c:numRef>
              <c:f>España!$C$5:$C$17</c:f>
              <c:numCache>
                <c:formatCode>0.0</c:formatCode>
                <c:ptCount val="13"/>
                <c:pt idx="0">
                  <c:v>2.2999999999999998</c:v>
                </c:pt>
                <c:pt idx="1">
                  <c:v>2.2999999999999998</c:v>
                </c:pt>
                <c:pt idx="2">
                  <c:v>2.1</c:v>
                </c:pt>
                <c:pt idx="3">
                  <c:v>2.2000000000000002</c:v>
                </c:pt>
                <c:pt idx="4">
                  <c:v>2.7</c:v>
                </c:pt>
                <c:pt idx="5">
                  <c:v>2.2999999999999998</c:v>
                </c:pt>
                <c:pt idx="6">
                  <c:v>2.2999999999999998</c:v>
                </c:pt>
                <c:pt idx="7">
                  <c:v>2.4</c:v>
                </c:pt>
                <c:pt idx="8">
                  <c:v>2.4</c:v>
                </c:pt>
                <c:pt idx="9">
                  <c:v>2.4</c:v>
                </c:pt>
                <c:pt idx="10">
                  <c:v>2.2999999999999998</c:v>
                </c:pt>
                <c:pt idx="11">
                  <c:v>1.5</c:v>
                </c:pt>
                <c:pt idx="12">
                  <c:v>2.2666666666666662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7A-E842-B314-2915CDF3A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6244864"/>
        <c:axId val="266246400"/>
      </c:barChart>
      <c:catAx>
        <c:axId val="266244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6246400"/>
        <c:crosses val="autoZero"/>
        <c:auto val="1"/>
        <c:lblAlgn val="ctr"/>
        <c:lblOffset val="100"/>
        <c:noMultiLvlLbl val="0"/>
      </c:catAx>
      <c:valAx>
        <c:axId val="26624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662448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s-E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6A09C-0B3B-7F4E-9DE2-3664409B9672}" type="datetimeFigureOut">
              <a:rPr lang="es-ES" smtClean="0"/>
              <a:t>16/12/24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4242F-D233-0A42-933C-094EF5E324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917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4242F-D233-0A42-933C-094EF5E32491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20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1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41632" y="4931336"/>
            <a:ext cx="3032125" cy="424815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Hizlariak/</a:t>
            </a: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ponentes: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Ibon</a:t>
            </a:r>
            <a:r>
              <a:rPr sz="2450" spc="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Urgoiti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Negozio</a:t>
            </a:r>
            <a:r>
              <a:rPr sz="1450" spc="12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Garapeneko</a:t>
            </a:r>
            <a:r>
              <a:rPr sz="1450" spc="12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Desarrollo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8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Negocio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</a:pPr>
            <a:r>
              <a:rPr sz="2450" dirty="0">
                <a:solidFill>
                  <a:srgbClr val="51004F"/>
                </a:solidFill>
                <a:latin typeface="NewJuneSemibold"/>
                <a:cs typeface="NewJuneSemibold"/>
              </a:rPr>
              <a:t>Joseba</a:t>
            </a:r>
            <a:r>
              <a:rPr sz="2450" spc="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2450" spc="-10" dirty="0">
                <a:solidFill>
                  <a:srgbClr val="51004F"/>
                </a:solidFill>
                <a:latin typeface="NewJuneSemibold"/>
                <a:cs typeface="NewJuneSemibold"/>
              </a:rPr>
              <a:t>Madariaga</a:t>
            </a:r>
            <a:endParaRPr sz="2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450" dirty="0">
                <a:solidFill>
                  <a:srgbClr val="51004F"/>
                </a:solidFill>
                <a:latin typeface="NewJuneSemibold"/>
                <a:cs typeface="NewJuneSemibold"/>
              </a:rPr>
              <a:t>Ikerketa</a:t>
            </a:r>
            <a:r>
              <a:rPr sz="1450" spc="6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Semibold"/>
                <a:cs typeface="NewJuneSemibold"/>
              </a:rPr>
              <a:t>Zuzendaria</a:t>
            </a:r>
            <a:endParaRPr sz="14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Director</a:t>
            </a:r>
            <a:r>
              <a:rPr sz="1450" spc="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450" spc="7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450" spc="-10" dirty="0">
                <a:solidFill>
                  <a:srgbClr val="51004F"/>
                </a:solidFill>
                <a:latin typeface="NewJuneRegular"/>
                <a:cs typeface="NewJuneRegular"/>
              </a:rPr>
              <a:t>Estudios</a:t>
            </a: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1605"/>
              </a:spcBef>
            </a:pPr>
            <a:endParaRPr sz="14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ts val="1980"/>
              </a:lnSpc>
            </a:pP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Bilbo,</a:t>
            </a:r>
            <a:r>
              <a:rPr sz="1650" spc="-5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2024ko</a:t>
            </a:r>
            <a:r>
              <a:rPr sz="1650" spc="-55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abendua</a:t>
            </a:r>
            <a:endParaRPr sz="16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</a:pP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Bilbao,</a:t>
            </a:r>
            <a:r>
              <a:rPr sz="1650" spc="-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diciembre</a:t>
            </a:r>
            <a:r>
              <a:rPr sz="1650" spc="-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650" spc="-6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spc="-20" dirty="0">
                <a:solidFill>
                  <a:srgbClr val="51004F"/>
                </a:solidFill>
                <a:latin typeface="NewJuneRegular"/>
                <a:cs typeface="NewJuneRegular"/>
              </a:rPr>
              <a:t>2024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>
              <a:lnSpc>
                <a:spcPct val="100000"/>
              </a:lnSpc>
              <a:spcBef>
                <a:spcPts val="1325"/>
              </a:spcBef>
            </a:pP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  <a:p>
            <a:pPr marL="12700">
              <a:lnSpc>
                <a:spcPts val="1980"/>
              </a:lnSpc>
            </a:pPr>
            <a:r>
              <a:rPr sz="1650" dirty="0">
                <a:solidFill>
                  <a:srgbClr val="51004F"/>
                </a:solidFill>
                <a:latin typeface="NewJuneSemibold"/>
                <a:cs typeface="NewJuneSemibold"/>
              </a:rPr>
              <a:t>Ikerketa</a:t>
            </a:r>
            <a:r>
              <a:rPr sz="1650" spc="-90" dirty="0">
                <a:solidFill>
                  <a:srgbClr val="51004F"/>
                </a:solidFill>
                <a:latin typeface="NewJuneSemibold"/>
                <a:cs typeface="NewJuneSemibold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Semibold"/>
                <a:cs typeface="NewJuneSemibold"/>
              </a:rPr>
              <a:t>Departamentua</a:t>
            </a:r>
            <a:endParaRPr sz="1650" dirty="0">
              <a:solidFill>
                <a:srgbClr val="51004F"/>
              </a:solidFill>
              <a:latin typeface="NewJuneSemibold"/>
              <a:cs typeface="NewJuneSemibold"/>
            </a:endParaRPr>
          </a:p>
          <a:p>
            <a:pPr marL="12700">
              <a:lnSpc>
                <a:spcPct val="100000"/>
              </a:lnSpc>
            </a:pP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Departamento</a:t>
            </a:r>
            <a:r>
              <a:rPr sz="1650" spc="-25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dirty="0">
                <a:solidFill>
                  <a:srgbClr val="51004F"/>
                </a:solidFill>
                <a:latin typeface="NewJuneRegular"/>
                <a:cs typeface="NewJuneRegular"/>
              </a:rPr>
              <a:t>de</a:t>
            </a:r>
            <a:r>
              <a:rPr sz="1650" spc="-20" dirty="0">
                <a:solidFill>
                  <a:srgbClr val="51004F"/>
                </a:solidFill>
                <a:latin typeface="NewJuneRegular"/>
                <a:cs typeface="NewJuneRegular"/>
              </a:rPr>
              <a:t> </a:t>
            </a:r>
            <a:r>
              <a:rPr sz="1650" spc="-10" dirty="0">
                <a:solidFill>
                  <a:srgbClr val="51004F"/>
                </a:solidFill>
                <a:latin typeface="NewJuneRegular"/>
                <a:cs typeface="NewJuneRegular"/>
              </a:rPr>
              <a:t>Estudios</a:t>
            </a:r>
            <a:endParaRPr sz="1650" dirty="0">
              <a:solidFill>
                <a:srgbClr val="51004F"/>
              </a:solidFill>
              <a:latin typeface="NewJuneRegular"/>
              <a:cs typeface="NewJuneRegular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54332" y="6362305"/>
            <a:ext cx="1553845" cy="0"/>
          </a:xfrm>
          <a:custGeom>
            <a:avLst/>
            <a:gdLst/>
            <a:ahLst/>
            <a:cxnLst/>
            <a:rect l="l" t="t" r="r" b="b"/>
            <a:pathLst>
              <a:path w="1553844">
                <a:moveTo>
                  <a:pt x="0" y="0"/>
                </a:moveTo>
                <a:lnTo>
                  <a:pt x="1553355" y="0"/>
                </a:lnTo>
              </a:path>
            </a:pathLst>
          </a:custGeom>
          <a:ln w="10470">
            <a:solidFill>
              <a:srgbClr val="5100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9DB98EC-F632-BC74-E49C-A4FC25B9806C}"/>
              </a:ext>
            </a:extLst>
          </p:cNvPr>
          <p:cNvSpPr/>
          <p:nvPr/>
        </p:nvSpPr>
        <p:spPr>
          <a:xfrm>
            <a:off x="17612035" y="10057696"/>
            <a:ext cx="1701164" cy="518159"/>
          </a:xfrm>
          <a:custGeom>
            <a:avLst/>
            <a:gdLst/>
            <a:ahLst/>
            <a:cxnLst/>
            <a:rect l="l" t="t" r="r" b="b"/>
            <a:pathLst>
              <a:path w="1701165" h="518159">
                <a:moveTo>
                  <a:pt x="47474" y="2251"/>
                </a:moveTo>
                <a:lnTo>
                  <a:pt x="0" y="2251"/>
                </a:lnTo>
                <a:lnTo>
                  <a:pt x="0" y="228013"/>
                </a:lnTo>
                <a:lnTo>
                  <a:pt x="27256" y="260363"/>
                </a:lnTo>
                <a:lnTo>
                  <a:pt x="34491" y="260923"/>
                </a:lnTo>
                <a:lnTo>
                  <a:pt x="165733" y="260923"/>
                </a:lnTo>
                <a:lnTo>
                  <a:pt x="165733" y="216590"/>
                </a:lnTo>
                <a:lnTo>
                  <a:pt x="47474" y="216590"/>
                </a:lnTo>
                <a:lnTo>
                  <a:pt x="47474" y="2251"/>
                </a:lnTo>
                <a:close/>
              </a:path>
              <a:path w="1701165" h="518159">
                <a:moveTo>
                  <a:pt x="321749" y="0"/>
                </a:moveTo>
                <a:lnTo>
                  <a:pt x="200653" y="260923"/>
                </a:lnTo>
                <a:lnTo>
                  <a:pt x="250337" y="260923"/>
                </a:lnTo>
                <a:lnTo>
                  <a:pt x="270714" y="207742"/>
                </a:lnTo>
                <a:lnTo>
                  <a:pt x="421411" y="207742"/>
                </a:lnTo>
                <a:lnTo>
                  <a:pt x="405061" y="163942"/>
                </a:lnTo>
                <a:lnTo>
                  <a:pt x="286232" y="163942"/>
                </a:lnTo>
                <a:lnTo>
                  <a:pt x="321299" y="69620"/>
                </a:lnTo>
                <a:lnTo>
                  <a:pt x="369852" y="69620"/>
                </a:lnTo>
                <a:lnTo>
                  <a:pt x="351559" y="20617"/>
                </a:lnTo>
                <a:lnTo>
                  <a:pt x="346886" y="11794"/>
                </a:lnTo>
                <a:lnTo>
                  <a:pt x="340250" y="5329"/>
                </a:lnTo>
                <a:lnTo>
                  <a:pt x="331813" y="1354"/>
                </a:lnTo>
                <a:lnTo>
                  <a:pt x="321749" y="0"/>
                </a:lnTo>
                <a:close/>
              </a:path>
              <a:path w="1701165" h="518159">
                <a:moveTo>
                  <a:pt x="421411" y="207742"/>
                </a:moveTo>
                <a:lnTo>
                  <a:pt x="370627" y="207742"/>
                </a:lnTo>
                <a:lnTo>
                  <a:pt x="391045" y="260923"/>
                </a:lnTo>
                <a:lnTo>
                  <a:pt x="441264" y="260923"/>
                </a:lnTo>
                <a:lnTo>
                  <a:pt x="421411" y="207742"/>
                </a:lnTo>
                <a:close/>
              </a:path>
              <a:path w="1701165" h="518159">
                <a:moveTo>
                  <a:pt x="369852" y="69620"/>
                </a:moveTo>
                <a:lnTo>
                  <a:pt x="321299" y="69620"/>
                </a:lnTo>
                <a:lnTo>
                  <a:pt x="355329" y="163942"/>
                </a:lnTo>
                <a:lnTo>
                  <a:pt x="405061" y="163942"/>
                </a:lnTo>
                <a:lnTo>
                  <a:pt x="369852" y="69620"/>
                </a:lnTo>
                <a:close/>
              </a:path>
              <a:path w="1701165" h="518159">
                <a:moveTo>
                  <a:pt x="601175" y="2251"/>
                </a:moveTo>
                <a:lnTo>
                  <a:pt x="523177" y="2251"/>
                </a:lnTo>
                <a:lnTo>
                  <a:pt x="515892" y="2786"/>
                </a:lnTo>
                <a:lnTo>
                  <a:pt x="489157" y="34564"/>
                </a:lnTo>
                <a:lnTo>
                  <a:pt x="489157" y="228013"/>
                </a:lnTo>
                <a:lnTo>
                  <a:pt x="516526" y="260363"/>
                </a:lnTo>
                <a:lnTo>
                  <a:pt x="523806" y="260923"/>
                </a:lnTo>
                <a:lnTo>
                  <a:pt x="603081" y="260923"/>
                </a:lnTo>
                <a:lnTo>
                  <a:pt x="649905" y="250459"/>
                </a:lnTo>
                <a:lnTo>
                  <a:pt x="678543" y="219768"/>
                </a:lnTo>
                <a:lnTo>
                  <a:pt x="679322" y="217239"/>
                </a:lnTo>
                <a:lnTo>
                  <a:pt x="535533" y="217239"/>
                </a:lnTo>
                <a:lnTo>
                  <a:pt x="535533" y="152477"/>
                </a:lnTo>
                <a:lnTo>
                  <a:pt x="672435" y="152477"/>
                </a:lnTo>
                <a:lnTo>
                  <a:pt x="672051" y="151863"/>
                </a:lnTo>
                <a:lnTo>
                  <a:pt x="667908" y="146359"/>
                </a:lnTo>
                <a:lnTo>
                  <a:pt x="663225" y="141116"/>
                </a:lnTo>
                <a:lnTo>
                  <a:pt x="651163" y="128582"/>
                </a:lnTo>
                <a:lnTo>
                  <a:pt x="660252" y="116132"/>
                </a:lnTo>
                <a:lnTo>
                  <a:pt x="664471" y="109588"/>
                </a:lnTo>
                <a:lnTo>
                  <a:pt x="664565" y="109399"/>
                </a:lnTo>
                <a:lnTo>
                  <a:pt x="535533" y="109399"/>
                </a:lnTo>
                <a:lnTo>
                  <a:pt x="535533" y="45286"/>
                </a:lnTo>
                <a:lnTo>
                  <a:pt x="671105" y="45286"/>
                </a:lnTo>
                <a:lnTo>
                  <a:pt x="669734" y="40539"/>
                </a:lnTo>
                <a:lnTo>
                  <a:pt x="643064" y="11700"/>
                </a:lnTo>
                <a:lnTo>
                  <a:pt x="616674" y="3310"/>
                </a:lnTo>
                <a:lnTo>
                  <a:pt x="601175" y="2251"/>
                </a:lnTo>
                <a:close/>
              </a:path>
              <a:path w="1701165" h="518159">
                <a:moveTo>
                  <a:pt x="672435" y="152477"/>
                </a:moveTo>
                <a:lnTo>
                  <a:pt x="612180" y="152477"/>
                </a:lnTo>
                <a:lnTo>
                  <a:pt x="626504" y="167387"/>
                </a:lnTo>
                <a:lnTo>
                  <a:pt x="630326" y="171314"/>
                </a:lnTo>
                <a:lnTo>
                  <a:pt x="633352" y="175397"/>
                </a:lnTo>
                <a:lnTo>
                  <a:pt x="635425" y="179439"/>
                </a:lnTo>
                <a:lnTo>
                  <a:pt x="637101" y="182999"/>
                </a:lnTo>
                <a:lnTo>
                  <a:pt x="638032" y="187072"/>
                </a:lnTo>
                <a:lnTo>
                  <a:pt x="638032" y="199679"/>
                </a:lnTo>
                <a:lnTo>
                  <a:pt x="604515" y="217239"/>
                </a:lnTo>
                <a:lnTo>
                  <a:pt x="679322" y="217239"/>
                </a:lnTo>
                <a:lnTo>
                  <a:pt x="682794" y="205974"/>
                </a:lnTo>
                <a:lnTo>
                  <a:pt x="684220" y="190570"/>
                </a:lnTo>
                <a:lnTo>
                  <a:pt x="683880" y="183511"/>
                </a:lnTo>
                <a:lnTo>
                  <a:pt x="682850" y="176633"/>
                </a:lnTo>
                <a:lnTo>
                  <a:pt x="681118" y="169967"/>
                </a:lnTo>
                <a:lnTo>
                  <a:pt x="678670" y="163544"/>
                </a:lnTo>
                <a:lnTo>
                  <a:pt x="675643" y="157600"/>
                </a:lnTo>
                <a:lnTo>
                  <a:pt x="672435" y="152477"/>
                </a:lnTo>
                <a:close/>
              </a:path>
              <a:path w="1701165" h="518159">
                <a:moveTo>
                  <a:pt x="671105" y="45286"/>
                </a:moveTo>
                <a:lnTo>
                  <a:pt x="608232" y="45286"/>
                </a:lnTo>
                <a:lnTo>
                  <a:pt x="618169" y="46375"/>
                </a:lnTo>
                <a:lnTo>
                  <a:pt x="622651" y="51631"/>
                </a:lnTo>
                <a:lnTo>
                  <a:pt x="626829" y="56291"/>
                </a:lnTo>
                <a:lnTo>
                  <a:pt x="628839" y="62238"/>
                </a:lnTo>
                <a:lnTo>
                  <a:pt x="628839" y="74783"/>
                </a:lnTo>
                <a:lnTo>
                  <a:pt x="610766" y="109399"/>
                </a:lnTo>
                <a:lnTo>
                  <a:pt x="664565" y="109399"/>
                </a:lnTo>
                <a:lnTo>
                  <a:pt x="675047" y="70060"/>
                </a:lnTo>
                <a:lnTo>
                  <a:pt x="673716" y="54328"/>
                </a:lnTo>
                <a:lnTo>
                  <a:pt x="671105" y="45286"/>
                </a:lnTo>
                <a:close/>
              </a:path>
              <a:path w="1701165" h="518159">
                <a:moveTo>
                  <a:pt x="852487" y="931"/>
                </a:moveTo>
                <a:lnTo>
                  <a:pt x="804069" y="9685"/>
                </a:lnTo>
                <a:lnTo>
                  <a:pt x="765442" y="35799"/>
                </a:lnTo>
                <a:lnTo>
                  <a:pt x="740687" y="77264"/>
                </a:lnTo>
                <a:lnTo>
                  <a:pt x="736926" y="89754"/>
                </a:lnTo>
                <a:lnTo>
                  <a:pt x="736854" y="89992"/>
                </a:lnTo>
                <a:lnTo>
                  <a:pt x="732101" y="131975"/>
                </a:lnTo>
                <a:lnTo>
                  <a:pt x="732092" y="132215"/>
                </a:lnTo>
                <a:lnTo>
                  <a:pt x="732615" y="147159"/>
                </a:lnTo>
                <a:lnTo>
                  <a:pt x="740396" y="187104"/>
                </a:lnTo>
                <a:lnTo>
                  <a:pt x="764688" y="228715"/>
                </a:lnTo>
                <a:lnTo>
                  <a:pt x="802708" y="254704"/>
                </a:lnTo>
                <a:lnTo>
                  <a:pt x="826044" y="261317"/>
                </a:lnTo>
                <a:lnTo>
                  <a:pt x="826311" y="261317"/>
                </a:lnTo>
                <a:lnTo>
                  <a:pt x="838245" y="262908"/>
                </a:lnTo>
                <a:lnTo>
                  <a:pt x="838629" y="262908"/>
                </a:lnTo>
                <a:lnTo>
                  <a:pt x="850989" y="263437"/>
                </a:lnTo>
                <a:lnTo>
                  <a:pt x="863812" y="262908"/>
                </a:lnTo>
                <a:lnTo>
                  <a:pt x="910037" y="250108"/>
                </a:lnTo>
                <a:lnTo>
                  <a:pt x="945578" y="220158"/>
                </a:lnTo>
                <a:lnTo>
                  <a:pt x="945816" y="219801"/>
                </a:lnTo>
                <a:lnTo>
                  <a:pt x="854141" y="219801"/>
                </a:lnTo>
                <a:lnTo>
                  <a:pt x="844186" y="219378"/>
                </a:lnTo>
                <a:lnTo>
                  <a:pt x="836931" y="218400"/>
                </a:lnTo>
                <a:lnTo>
                  <a:pt x="836653" y="218400"/>
                </a:lnTo>
                <a:lnTo>
                  <a:pt x="828815" y="216528"/>
                </a:lnTo>
                <a:lnTo>
                  <a:pt x="794980" y="192217"/>
                </a:lnTo>
                <a:lnTo>
                  <a:pt x="780591" y="152618"/>
                </a:lnTo>
                <a:lnTo>
                  <a:pt x="779222" y="131975"/>
                </a:lnTo>
                <a:lnTo>
                  <a:pt x="780439" y="111565"/>
                </a:lnTo>
                <a:lnTo>
                  <a:pt x="798285" y="66374"/>
                </a:lnTo>
                <a:lnTo>
                  <a:pt x="834500" y="46073"/>
                </a:lnTo>
                <a:lnTo>
                  <a:pt x="833769" y="46073"/>
                </a:lnTo>
                <a:lnTo>
                  <a:pt x="849490" y="44781"/>
                </a:lnTo>
                <a:lnTo>
                  <a:pt x="946258" y="44781"/>
                </a:lnTo>
                <a:lnTo>
                  <a:pt x="938735" y="35632"/>
                </a:lnTo>
                <a:lnTo>
                  <a:pt x="900674" y="9685"/>
                </a:lnTo>
                <a:lnTo>
                  <a:pt x="865365" y="1498"/>
                </a:lnTo>
                <a:lnTo>
                  <a:pt x="852487" y="931"/>
                </a:lnTo>
                <a:close/>
              </a:path>
              <a:path w="1701165" h="518159">
                <a:moveTo>
                  <a:pt x="946229" y="44781"/>
                </a:moveTo>
                <a:lnTo>
                  <a:pt x="853864" y="44781"/>
                </a:lnTo>
                <a:lnTo>
                  <a:pt x="859285" y="45013"/>
                </a:lnTo>
                <a:lnTo>
                  <a:pt x="867175" y="46073"/>
                </a:lnTo>
                <a:lnTo>
                  <a:pt x="904066" y="66374"/>
                </a:lnTo>
                <a:lnTo>
                  <a:pt x="920844" y="101954"/>
                </a:lnTo>
                <a:lnTo>
                  <a:pt x="923856" y="131975"/>
                </a:lnTo>
                <a:lnTo>
                  <a:pt x="922642" y="152618"/>
                </a:lnTo>
                <a:lnTo>
                  <a:pt x="904855" y="198067"/>
                </a:lnTo>
                <a:lnTo>
                  <a:pt x="868472" y="218400"/>
                </a:lnTo>
                <a:lnTo>
                  <a:pt x="851642" y="219801"/>
                </a:lnTo>
                <a:lnTo>
                  <a:pt x="945816" y="219801"/>
                </a:lnTo>
                <a:lnTo>
                  <a:pt x="966567" y="175104"/>
                </a:lnTo>
                <a:lnTo>
                  <a:pt x="971373" y="132215"/>
                </a:lnTo>
                <a:lnTo>
                  <a:pt x="970843" y="117412"/>
                </a:lnTo>
                <a:lnTo>
                  <a:pt x="963059" y="77515"/>
                </a:lnTo>
                <a:lnTo>
                  <a:pt x="958393" y="65677"/>
                </a:lnTo>
                <a:lnTo>
                  <a:pt x="958303" y="65451"/>
                </a:lnTo>
                <a:lnTo>
                  <a:pt x="952759" y="54753"/>
                </a:lnTo>
                <a:lnTo>
                  <a:pt x="952655" y="54552"/>
                </a:lnTo>
                <a:lnTo>
                  <a:pt x="946229" y="44781"/>
                </a:lnTo>
                <a:close/>
              </a:path>
              <a:path w="1701165" h="518159">
                <a:moveTo>
                  <a:pt x="1129002" y="2251"/>
                </a:moveTo>
                <a:lnTo>
                  <a:pt x="1053224" y="2251"/>
                </a:lnTo>
                <a:lnTo>
                  <a:pt x="1045954" y="2786"/>
                </a:lnTo>
                <a:lnTo>
                  <a:pt x="1019277" y="34564"/>
                </a:lnTo>
                <a:lnTo>
                  <a:pt x="1019277" y="260923"/>
                </a:lnTo>
                <a:lnTo>
                  <a:pt x="1066166" y="260923"/>
                </a:lnTo>
                <a:lnTo>
                  <a:pt x="1066166" y="164905"/>
                </a:lnTo>
                <a:lnTo>
                  <a:pt x="1178626" y="164905"/>
                </a:lnTo>
                <a:lnTo>
                  <a:pt x="1170508" y="147922"/>
                </a:lnTo>
                <a:lnTo>
                  <a:pt x="1184979" y="129409"/>
                </a:lnTo>
                <a:lnTo>
                  <a:pt x="1188843" y="123923"/>
                </a:lnTo>
                <a:lnTo>
                  <a:pt x="1190197" y="121765"/>
                </a:lnTo>
                <a:lnTo>
                  <a:pt x="1066166" y="121765"/>
                </a:lnTo>
                <a:lnTo>
                  <a:pt x="1066166" y="45286"/>
                </a:lnTo>
                <a:lnTo>
                  <a:pt x="1199963" y="45286"/>
                </a:lnTo>
                <a:lnTo>
                  <a:pt x="1199799" y="44660"/>
                </a:lnTo>
                <a:lnTo>
                  <a:pt x="1193310" y="31800"/>
                </a:lnTo>
                <a:lnTo>
                  <a:pt x="1184267" y="21098"/>
                </a:lnTo>
                <a:lnTo>
                  <a:pt x="1173158" y="12866"/>
                </a:lnTo>
                <a:lnTo>
                  <a:pt x="1160463" y="7083"/>
                </a:lnTo>
                <a:lnTo>
                  <a:pt x="1160677" y="7083"/>
                </a:lnTo>
                <a:lnTo>
                  <a:pt x="1145494" y="3433"/>
                </a:lnTo>
                <a:lnTo>
                  <a:pt x="1129002" y="2251"/>
                </a:lnTo>
                <a:close/>
              </a:path>
              <a:path w="1701165" h="518159">
                <a:moveTo>
                  <a:pt x="1178626" y="164905"/>
                </a:moveTo>
                <a:lnTo>
                  <a:pt x="1127703" y="164905"/>
                </a:lnTo>
                <a:lnTo>
                  <a:pt x="1172801" y="260923"/>
                </a:lnTo>
                <a:lnTo>
                  <a:pt x="1224517" y="260923"/>
                </a:lnTo>
                <a:lnTo>
                  <a:pt x="1178626" y="164905"/>
                </a:lnTo>
                <a:close/>
              </a:path>
              <a:path w="1701165" h="518159">
                <a:moveTo>
                  <a:pt x="1199963" y="45286"/>
                </a:moveTo>
                <a:lnTo>
                  <a:pt x="1134761" y="45286"/>
                </a:lnTo>
                <a:lnTo>
                  <a:pt x="1139860" y="46082"/>
                </a:lnTo>
                <a:lnTo>
                  <a:pt x="1143692" y="47694"/>
                </a:lnTo>
                <a:lnTo>
                  <a:pt x="1158833" y="71798"/>
                </a:lnTo>
                <a:lnTo>
                  <a:pt x="1158833" y="82301"/>
                </a:lnTo>
                <a:lnTo>
                  <a:pt x="1135536" y="121765"/>
                </a:lnTo>
                <a:lnTo>
                  <a:pt x="1190197" y="121765"/>
                </a:lnTo>
                <a:lnTo>
                  <a:pt x="1203375" y="91965"/>
                </a:lnTo>
                <a:lnTo>
                  <a:pt x="1203439" y="91728"/>
                </a:lnTo>
                <a:lnTo>
                  <a:pt x="1204623" y="84297"/>
                </a:lnTo>
                <a:lnTo>
                  <a:pt x="1205020" y="76657"/>
                </a:lnTo>
                <a:lnTo>
                  <a:pt x="1203711" y="59630"/>
                </a:lnTo>
                <a:lnTo>
                  <a:pt x="1199963" y="45286"/>
                </a:lnTo>
                <a:close/>
              </a:path>
              <a:path w="1701165" h="518159">
                <a:moveTo>
                  <a:pt x="1380607" y="0"/>
                </a:moveTo>
                <a:lnTo>
                  <a:pt x="1259438" y="260923"/>
                </a:lnTo>
                <a:lnTo>
                  <a:pt x="1309153" y="260923"/>
                </a:lnTo>
                <a:lnTo>
                  <a:pt x="1329425" y="207742"/>
                </a:lnTo>
                <a:lnTo>
                  <a:pt x="1480232" y="207742"/>
                </a:lnTo>
                <a:lnTo>
                  <a:pt x="1463869" y="163942"/>
                </a:lnTo>
                <a:lnTo>
                  <a:pt x="1344953" y="163942"/>
                </a:lnTo>
                <a:lnTo>
                  <a:pt x="1380094" y="69620"/>
                </a:lnTo>
                <a:lnTo>
                  <a:pt x="1428630" y="69620"/>
                </a:lnTo>
                <a:lnTo>
                  <a:pt x="1410323" y="20617"/>
                </a:lnTo>
                <a:lnTo>
                  <a:pt x="1405674" y="11794"/>
                </a:lnTo>
                <a:lnTo>
                  <a:pt x="1399053" y="5329"/>
                </a:lnTo>
                <a:lnTo>
                  <a:pt x="1390635" y="1354"/>
                </a:lnTo>
                <a:lnTo>
                  <a:pt x="1380607" y="0"/>
                </a:lnTo>
                <a:close/>
              </a:path>
              <a:path w="1701165" h="518159">
                <a:moveTo>
                  <a:pt x="1480232" y="207742"/>
                </a:moveTo>
                <a:lnTo>
                  <a:pt x="1429548" y="207742"/>
                </a:lnTo>
                <a:lnTo>
                  <a:pt x="1449830" y="260923"/>
                </a:lnTo>
                <a:lnTo>
                  <a:pt x="1500100" y="260923"/>
                </a:lnTo>
                <a:lnTo>
                  <a:pt x="1480232" y="207742"/>
                </a:lnTo>
                <a:close/>
              </a:path>
              <a:path w="1701165" h="518159">
                <a:moveTo>
                  <a:pt x="1428630" y="69620"/>
                </a:moveTo>
                <a:lnTo>
                  <a:pt x="1380094" y="69620"/>
                </a:lnTo>
                <a:lnTo>
                  <a:pt x="1414187" y="163942"/>
                </a:lnTo>
                <a:lnTo>
                  <a:pt x="1463869" y="163942"/>
                </a:lnTo>
                <a:lnTo>
                  <a:pt x="1428630" y="69620"/>
                </a:lnTo>
                <a:close/>
              </a:path>
              <a:path w="1701165" h="518159">
                <a:moveTo>
                  <a:pt x="1582779" y="2251"/>
                </a:moveTo>
                <a:lnTo>
                  <a:pt x="1535324" y="2251"/>
                </a:lnTo>
                <a:lnTo>
                  <a:pt x="1535324" y="228013"/>
                </a:lnTo>
                <a:lnTo>
                  <a:pt x="1562566" y="260363"/>
                </a:lnTo>
                <a:lnTo>
                  <a:pt x="1569878" y="260923"/>
                </a:lnTo>
                <a:lnTo>
                  <a:pt x="1701079" y="260923"/>
                </a:lnTo>
                <a:lnTo>
                  <a:pt x="1701079" y="216590"/>
                </a:lnTo>
                <a:lnTo>
                  <a:pt x="1582779" y="216590"/>
                </a:lnTo>
                <a:lnTo>
                  <a:pt x="1582779" y="2251"/>
                </a:lnTo>
                <a:close/>
              </a:path>
              <a:path w="1701165" h="518159">
                <a:moveTo>
                  <a:pt x="1185105" y="369726"/>
                </a:moveTo>
                <a:lnTo>
                  <a:pt x="1165535" y="369726"/>
                </a:lnTo>
                <a:lnTo>
                  <a:pt x="1165626" y="472362"/>
                </a:lnTo>
                <a:lnTo>
                  <a:pt x="1166508" y="478508"/>
                </a:lnTo>
                <a:lnTo>
                  <a:pt x="1168550" y="484927"/>
                </a:lnTo>
                <a:lnTo>
                  <a:pt x="1170477" y="491388"/>
                </a:lnTo>
                <a:lnTo>
                  <a:pt x="1173337" y="496707"/>
                </a:lnTo>
                <a:lnTo>
                  <a:pt x="1173657" y="497199"/>
                </a:lnTo>
                <a:lnTo>
                  <a:pt x="1178047" y="501712"/>
                </a:lnTo>
                <a:lnTo>
                  <a:pt x="1182424" y="506497"/>
                </a:lnTo>
                <a:lnTo>
                  <a:pt x="1220025" y="516989"/>
                </a:lnTo>
                <a:lnTo>
                  <a:pt x="1224570" y="516989"/>
                </a:lnTo>
                <a:lnTo>
                  <a:pt x="1228717" y="516723"/>
                </a:lnTo>
                <a:lnTo>
                  <a:pt x="1229234" y="516723"/>
                </a:lnTo>
                <a:lnTo>
                  <a:pt x="1266348" y="510403"/>
                </a:lnTo>
                <a:lnTo>
                  <a:pt x="1276652" y="508078"/>
                </a:lnTo>
                <a:lnTo>
                  <a:pt x="1281887" y="501429"/>
                </a:lnTo>
                <a:lnTo>
                  <a:pt x="1281887" y="498717"/>
                </a:lnTo>
                <a:lnTo>
                  <a:pt x="1215031" y="498717"/>
                </a:lnTo>
                <a:lnTo>
                  <a:pt x="1209188" y="497817"/>
                </a:lnTo>
                <a:lnTo>
                  <a:pt x="1204413" y="495943"/>
                </a:lnTo>
                <a:lnTo>
                  <a:pt x="1199628" y="494267"/>
                </a:lnTo>
                <a:lnTo>
                  <a:pt x="1195837" y="491618"/>
                </a:lnTo>
                <a:lnTo>
                  <a:pt x="1185105" y="467566"/>
                </a:lnTo>
                <a:lnTo>
                  <a:pt x="1185105" y="369726"/>
                </a:lnTo>
                <a:close/>
              </a:path>
              <a:path w="1701165" h="518159">
                <a:moveTo>
                  <a:pt x="1281887" y="369726"/>
                </a:moveTo>
                <a:lnTo>
                  <a:pt x="1262170" y="369726"/>
                </a:lnTo>
                <a:lnTo>
                  <a:pt x="1262170" y="492676"/>
                </a:lnTo>
                <a:lnTo>
                  <a:pt x="1256799" y="494267"/>
                </a:lnTo>
                <a:lnTo>
                  <a:pt x="1252202" y="495220"/>
                </a:lnTo>
                <a:lnTo>
                  <a:pt x="1248108" y="495943"/>
                </a:lnTo>
                <a:lnTo>
                  <a:pt x="1244182" y="496707"/>
                </a:lnTo>
                <a:lnTo>
                  <a:pt x="1240517" y="497199"/>
                </a:lnTo>
                <a:lnTo>
                  <a:pt x="1236692" y="497817"/>
                </a:lnTo>
                <a:lnTo>
                  <a:pt x="1236542" y="497817"/>
                </a:lnTo>
                <a:lnTo>
                  <a:pt x="1231418" y="498487"/>
                </a:lnTo>
                <a:lnTo>
                  <a:pt x="1228957" y="498487"/>
                </a:lnTo>
                <a:lnTo>
                  <a:pt x="1224952" y="498717"/>
                </a:lnTo>
                <a:lnTo>
                  <a:pt x="1281887" y="498717"/>
                </a:lnTo>
                <a:lnTo>
                  <a:pt x="1281887" y="369726"/>
                </a:lnTo>
                <a:close/>
              </a:path>
              <a:path w="1701165" h="518159">
                <a:moveTo>
                  <a:pt x="1351309" y="387255"/>
                </a:moveTo>
                <a:lnTo>
                  <a:pt x="1331624" y="387255"/>
                </a:lnTo>
                <a:lnTo>
                  <a:pt x="1331624" y="471189"/>
                </a:lnTo>
                <a:lnTo>
                  <a:pt x="1334256" y="491426"/>
                </a:lnTo>
                <a:lnTo>
                  <a:pt x="1342146" y="505872"/>
                </a:lnTo>
                <a:lnTo>
                  <a:pt x="1355279" y="514533"/>
                </a:lnTo>
                <a:lnTo>
                  <a:pt x="1373644" y="517418"/>
                </a:lnTo>
                <a:lnTo>
                  <a:pt x="1379071" y="517152"/>
                </a:lnTo>
                <a:lnTo>
                  <a:pt x="1386044" y="516348"/>
                </a:lnTo>
                <a:lnTo>
                  <a:pt x="1394544" y="514998"/>
                </a:lnTo>
                <a:lnTo>
                  <a:pt x="1404554" y="513094"/>
                </a:lnTo>
                <a:lnTo>
                  <a:pt x="1402234" y="499230"/>
                </a:lnTo>
                <a:lnTo>
                  <a:pt x="1365790" y="499230"/>
                </a:lnTo>
                <a:lnTo>
                  <a:pt x="1359927" y="496979"/>
                </a:lnTo>
                <a:lnTo>
                  <a:pt x="1356545" y="491953"/>
                </a:lnTo>
                <a:lnTo>
                  <a:pt x="1353047" y="487315"/>
                </a:lnTo>
                <a:lnTo>
                  <a:pt x="1351309" y="479817"/>
                </a:lnTo>
                <a:lnTo>
                  <a:pt x="1351309" y="387255"/>
                </a:lnTo>
                <a:close/>
              </a:path>
              <a:path w="1701165" h="518159">
                <a:moveTo>
                  <a:pt x="1401517" y="494948"/>
                </a:moveTo>
                <a:lnTo>
                  <a:pt x="1394125" y="496623"/>
                </a:lnTo>
                <a:lnTo>
                  <a:pt x="1380722" y="498906"/>
                </a:lnTo>
                <a:lnTo>
                  <a:pt x="1377246" y="499230"/>
                </a:lnTo>
                <a:lnTo>
                  <a:pt x="1402234" y="499230"/>
                </a:lnTo>
                <a:lnTo>
                  <a:pt x="1401517" y="494948"/>
                </a:lnTo>
                <a:close/>
              </a:path>
              <a:path w="1701165" h="518159">
                <a:moveTo>
                  <a:pt x="1401046" y="369475"/>
                </a:moveTo>
                <a:lnTo>
                  <a:pt x="1308358" y="369475"/>
                </a:lnTo>
                <a:lnTo>
                  <a:pt x="1308358" y="387255"/>
                </a:lnTo>
                <a:lnTo>
                  <a:pt x="1401046" y="387255"/>
                </a:lnTo>
                <a:lnTo>
                  <a:pt x="1401046" y="369475"/>
                </a:lnTo>
                <a:close/>
              </a:path>
              <a:path w="1701165" h="518159">
                <a:moveTo>
                  <a:pt x="1351309" y="331612"/>
                </a:moveTo>
                <a:lnTo>
                  <a:pt x="1331624" y="335727"/>
                </a:lnTo>
                <a:lnTo>
                  <a:pt x="1331624" y="369475"/>
                </a:lnTo>
                <a:lnTo>
                  <a:pt x="1351309" y="369475"/>
                </a:lnTo>
                <a:lnTo>
                  <a:pt x="1351309" y="331612"/>
                </a:lnTo>
                <a:close/>
              </a:path>
              <a:path w="1701165" h="518159">
                <a:moveTo>
                  <a:pt x="1692478" y="386333"/>
                </a:moveTo>
                <a:lnTo>
                  <a:pt x="1647656" y="386333"/>
                </a:lnTo>
                <a:lnTo>
                  <a:pt x="1654965" y="386797"/>
                </a:lnTo>
                <a:lnTo>
                  <a:pt x="1661503" y="388159"/>
                </a:lnTo>
                <a:lnTo>
                  <a:pt x="1682063" y="417254"/>
                </a:lnTo>
                <a:lnTo>
                  <a:pt x="1682063" y="433965"/>
                </a:lnTo>
                <a:lnTo>
                  <a:pt x="1629960" y="433965"/>
                </a:lnTo>
                <a:lnTo>
                  <a:pt x="1622610" y="434698"/>
                </a:lnTo>
                <a:lnTo>
                  <a:pt x="1608736" y="437766"/>
                </a:lnTo>
                <a:lnTo>
                  <a:pt x="1602589" y="440216"/>
                </a:lnTo>
                <a:lnTo>
                  <a:pt x="1597333" y="443756"/>
                </a:lnTo>
                <a:lnTo>
                  <a:pt x="1591993" y="447127"/>
                </a:lnTo>
                <a:lnTo>
                  <a:pt x="1587731" y="451525"/>
                </a:lnTo>
                <a:lnTo>
                  <a:pt x="1584775" y="456897"/>
                </a:lnTo>
                <a:lnTo>
                  <a:pt x="1581543" y="462603"/>
                </a:lnTo>
                <a:lnTo>
                  <a:pt x="1579941" y="469629"/>
                </a:lnTo>
                <a:lnTo>
                  <a:pt x="1579941" y="477723"/>
                </a:lnTo>
                <a:lnTo>
                  <a:pt x="1580718" y="486657"/>
                </a:lnTo>
                <a:lnTo>
                  <a:pt x="1582993" y="494320"/>
                </a:lnTo>
                <a:lnTo>
                  <a:pt x="1583069" y="494577"/>
                </a:lnTo>
                <a:lnTo>
                  <a:pt x="1617276" y="517219"/>
                </a:lnTo>
                <a:lnTo>
                  <a:pt x="1628076" y="517900"/>
                </a:lnTo>
                <a:lnTo>
                  <a:pt x="1633908" y="517900"/>
                </a:lnTo>
                <a:lnTo>
                  <a:pt x="1668577" y="511366"/>
                </a:lnTo>
                <a:lnTo>
                  <a:pt x="1680189" y="508351"/>
                </a:lnTo>
                <a:lnTo>
                  <a:pt x="1680651" y="508351"/>
                </a:lnTo>
                <a:lnTo>
                  <a:pt x="1682063" y="508120"/>
                </a:lnTo>
                <a:lnTo>
                  <a:pt x="1701051" y="508120"/>
                </a:lnTo>
                <a:lnTo>
                  <a:pt x="1701065" y="500162"/>
                </a:lnTo>
                <a:lnTo>
                  <a:pt x="1620882" y="500162"/>
                </a:lnTo>
                <a:lnTo>
                  <a:pt x="1613333" y="498194"/>
                </a:lnTo>
                <a:lnTo>
                  <a:pt x="1602485" y="490571"/>
                </a:lnTo>
                <a:lnTo>
                  <a:pt x="1599815" y="484571"/>
                </a:lnTo>
                <a:lnTo>
                  <a:pt x="1599815" y="467273"/>
                </a:lnTo>
                <a:lnTo>
                  <a:pt x="1637468" y="450865"/>
                </a:lnTo>
                <a:lnTo>
                  <a:pt x="1701079" y="450865"/>
                </a:lnTo>
                <a:lnTo>
                  <a:pt x="1701079" y="408563"/>
                </a:lnTo>
                <a:lnTo>
                  <a:pt x="1699738" y="401066"/>
                </a:lnTo>
                <a:lnTo>
                  <a:pt x="1696995" y="394815"/>
                </a:lnTo>
                <a:lnTo>
                  <a:pt x="1694115" y="388522"/>
                </a:lnTo>
                <a:lnTo>
                  <a:pt x="1692478" y="386333"/>
                </a:lnTo>
                <a:close/>
              </a:path>
              <a:path w="1701165" h="518159">
                <a:moveTo>
                  <a:pt x="1701051" y="508120"/>
                </a:moveTo>
                <a:lnTo>
                  <a:pt x="1682063" y="508120"/>
                </a:lnTo>
                <a:lnTo>
                  <a:pt x="1682063" y="516392"/>
                </a:lnTo>
                <a:lnTo>
                  <a:pt x="1701037" y="516392"/>
                </a:lnTo>
                <a:lnTo>
                  <a:pt x="1701051" y="508120"/>
                </a:lnTo>
                <a:close/>
              </a:path>
              <a:path w="1701165" h="518159">
                <a:moveTo>
                  <a:pt x="1701079" y="450865"/>
                </a:moveTo>
                <a:lnTo>
                  <a:pt x="1682063" y="450865"/>
                </a:lnTo>
                <a:lnTo>
                  <a:pt x="1682063" y="491262"/>
                </a:lnTo>
                <a:lnTo>
                  <a:pt x="1659080" y="496707"/>
                </a:lnTo>
                <a:lnTo>
                  <a:pt x="1652588" y="497890"/>
                </a:lnTo>
                <a:lnTo>
                  <a:pt x="1646347" y="498791"/>
                </a:lnTo>
                <a:lnTo>
                  <a:pt x="1640201" y="499743"/>
                </a:lnTo>
                <a:lnTo>
                  <a:pt x="1634955" y="500162"/>
                </a:lnTo>
                <a:lnTo>
                  <a:pt x="1701065" y="500162"/>
                </a:lnTo>
                <a:lnTo>
                  <a:pt x="1701079" y="450865"/>
                </a:lnTo>
                <a:close/>
              </a:path>
              <a:path w="1701165" h="518159">
                <a:moveTo>
                  <a:pt x="1655523" y="368182"/>
                </a:moveTo>
                <a:lnTo>
                  <a:pt x="1642818" y="368182"/>
                </a:lnTo>
                <a:lnTo>
                  <a:pt x="1629396" y="368903"/>
                </a:lnTo>
                <a:lnTo>
                  <a:pt x="1609678" y="371224"/>
                </a:lnTo>
                <a:lnTo>
                  <a:pt x="1585752" y="376061"/>
                </a:lnTo>
                <a:lnTo>
                  <a:pt x="1589679" y="393988"/>
                </a:lnTo>
                <a:lnTo>
                  <a:pt x="1594998" y="392646"/>
                </a:lnTo>
                <a:lnTo>
                  <a:pt x="1608668" y="389772"/>
                </a:lnTo>
                <a:lnTo>
                  <a:pt x="1627253" y="387092"/>
                </a:lnTo>
                <a:lnTo>
                  <a:pt x="1647656" y="386333"/>
                </a:lnTo>
                <a:lnTo>
                  <a:pt x="1692478" y="386333"/>
                </a:lnTo>
                <a:lnTo>
                  <a:pt x="1690346" y="383485"/>
                </a:lnTo>
                <a:lnTo>
                  <a:pt x="1685393" y="379538"/>
                </a:lnTo>
                <a:lnTo>
                  <a:pt x="1680681" y="375527"/>
                </a:lnTo>
                <a:lnTo>
                  <a:pt x="1675069" y="372627"/>
                </a:lnTo>
                <a:lnTo>
                  <a:pt x="1668577" y="370763"/>
                </a:lnTo>
                <a:lnTo>
                  <a:pt x="1662148" y="369035"/>
                </a:lnTo>
                <a:lnTo>
                  <a:pt x="1655523" y="368182"/>
                </a:lnTo>
                <a:close/>
              </a:path>
              <a:path w="1701165" h="518159">
                <a:moveTo>
                  <a:pt x="1038669" y="331560"/>
                </a:moveTo>
                <a:lnTo>
                  <a:pt x="1019277" y="335570"/>
                </a:lnTo>
                <a:lnTo>
                  <a:pt x="1019277" y="515879"/>
                </a:lnTo>
                <a:lnTo>
                  <a:pt x="1038669" y="515879"/>
                </a:lnTo>
                <a:lnTo>
                  <a:pt x="1038669" y="441096"/>
                </a:lnTo>
                <a:lnTo>
                  <a:pt x="1088585" y="441096"/>
                </a:lnTo>
                <a:lnTo>
                  <a:pt x="1082103" y="431494"/>
                </a:lnTo>
                <a:lnTo>
                  <a:pt x="1090866" y="421987"/>
                </a:lnTo>
                <a:lnTo>
                  <a:pt x="1038669" y="421987"/>
                </a:lnTo>
                <a:lnTo>
                  <a:pt x="1038669" y="331560"/>
                </a:lnTo>
                <a:close/>
              </a:path>
              <a:path w="1701165" h="518159">
                <a:moveTo>
                  <a:pt x="1088585" y="441096"/>
                </a:moveTo>
                <a:lnTo>
                  <a:pt x="1064972" y="441096"/>
                </a:lnTo>
                <a:lnTo>
                  <a:pt x="1115620" y="515879"/>
                </a:lnTo>
                <a:lnTo>
                  <a:pt x="1139075" y="515879"/>
                </a:lnTo>
                <a:lnTo>
                  <a:pt x="1088585" y="441096"/>
                </a:lnTo>
                <a:close/>
              </a:path>
              <a:path w="1701165" h="518159">
                <a:moveTo>
                  <a:pt x="1139075" y="369685"/>
                </a:moveTo>
                <a:lnTo>
                  <a:pt x="1113076" y="369685"/>
                </a:lnTo>
                <a:lnTo>
                  <a:pt x="1064972" y="421987"/>
                </a:lnTo>
                <a:lnTo>
                  <a:pt x="1090866" y="421987"/>
                </a:lnTo>
                <a:lnTo>
                  <a:pt x="1139075" y="369685"/>
                </a:lnTo>
                <a:close/>
              </a:path>
              <a:path w="1701165" h="518159">
                <a:moveTo>
                  <a:pt x="1456280" y="369726"/>
                </a:moveTo>
                <a:lnTo>
                  <a:pt x="1432071" y="369726"/>
                </a:lnTo>
                <a:lnTo>
                  <a:pt x="1472028" y="442499"/>
                </a:lnTo>
                <a:lnTo>
                  <a:pt x="1431045" y="515879"/>
                </a:lnTo>
                <a:lnTo>
                  <a:pt x="1454405" y="515879"/>
                </a:lnTo>
                <a:lnTo>
                  <a:pt x="1487598" y="450583"/>
                </a:lnTo>
                <a:lnTo>
                  <a:pt x="1517010" y="450583"/>
                </a:lnTo>
                <a:lnTo>
                  <a:pt x="1512498" y="442499"/>
                </a:lnTo>
                <a:lnTo>
                  <a:pt x="1518532" y="431515"/>
                </a:lnTo>
                <a:lnTo>
                  <a:pt x="1487671" y="431515"/>
                </a:lnTo>
                <a:lnTo>
                  <a:pt x="1456280" y="369726"/>
                </a:lnTo>
                <a:close/>
              </a:path>
              <a:path w="1701165" h="518159">
                <a:moveTo>
                  <a:pt x="1517010" y="450583"/>
                </a:moveTo>
                <a:lnTo>
                  <a:pt x="1496928" y="450583"/>
                </a:lnTo>
                <a:lnTo>
                  <a:pt x="1530110" y="515879"/>
                </a:lnTo>
                <a:lnTo>
                  <a:pt x="1553460" y="515879"/>
                </a:lnTo>
                <a:lnTo>
                  <a:pt x="1517010" y="450583"/>
                </a:lnTo>
                <a:close/>
              </a:path>
              <a:path w="1701165" h="518159">
                <a:moveTo>
                  <a:pt x="1552476" y="369726"/>
                </a:moveTo>
                <a:lnTo>
                  <a:pt x="1528225" y="369726"/>
                </a:lnTo>
                <a:lnTo>
                  <a:pt x="1496844" y="431515"/>
                </a:lnTo>
                <a:lnTo>
                  <a:pt x="1518532" y="431515"/>
                </a:lnTo>
                <a:lnTo>
                  <a:pt x="1552476" y="369726"/>
                </a:lnTo>
                <a:close/>
              </a:path>
            </a:pathLst>
          </a:custGeom>
          <a:solidFill>
            <a:srgbClr val="49124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F466A2B0-3E5B-615E-6660-1B7B705F63C5}"/>
              </a:ext>
            </a:extLst>
          </p:cNvPr>
          <p:cNvGrpSpPr/>
          <p:nvPr/>
        </p:nvGrpSpPr>
        <p:grpSpPr>
          <a:xfrm>
            <a:off x="18631307" y="9207912"/>
            <a:ext cx="681990" cy="778510"/>
            <a:chOff x="18631307" y="9207912"/>
            <a:chExt cx="681990" cy="778510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B20A72DC-50B0-95A2-17FD-E21010E4C4FA}"/>
                </a:ext>
              </a:extLst>
            </p:cNvPr>
            <p:cNvSpPr/>
            <p:nvPr/>
          </p:nvSpPr>
          <p:spPr>
            <a:xfrm>
              <a:off x="18631307" y="9556923"/>
              <a:ext cx="681990" cy="246379"/>
            </a:xfrm>
            <a:custGeom>
              <a:avLst/>
              <a:gdLst/>
              <a:ahLst/>
              <a:cxnLst/>
              <a:rect l="l" t="t" r="r" b="b"/>
              <a:pathLst>
                <a:path w="681990" h="246379">
                  <a:moveTo>
                    <a:pt x="681811" y="0"/>
                  </a:moveTo>
                  <a:lnTo>
                    <a:pt x="0" y="0"/>
                  </a:lnTo>
                  <a:lnTo>
                    <a:pt x="0" y="245961"/>
                  </a:lnTo>
                  <a:lnTo>
                    <a:pt x="681811" y="245961"/>
                  </a:lnTo>
                  <a:lnTo>
                    <a:pt x="681811" y="0"/>
                  </a:lnTo>
                  <a:close/>
                </a:path>
              </a:pathLst>
            </a:custGeom>
            <a:solidFill>
              <a:srgbClr val="B400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1576A69A-CFD1-0FA8-BE2E-235E682C8057}"/>
                </a:ext>
              </a:extLst>
            </p:cNvPr>
            <p:cNvSpPr/>
            <p:nvPr/>
          </p:nvSpPr>
          <p:spPr>
            <a:xfrm>
              <a:off x="18631307" y="9207912"/>
              <a:ext cx="681990" cy="778510"/>
            </a:xfrm>
            <a:custGeom>
              <a:avLst/>
              <a:gdLst/>
              <a:ahLst/>
              <a:cxnLst/>
              <a:rect l="l" t="t" r="r" b="b"/>
              <a:pathLst>
                <a:path w="681990" h="778509">
                  <a:moveTo>
                    <a:pt x="681811" y="0"/>
                  </a:moveTo>
                  <a:lnTo>
                    <a:pt x="0" y="477168"/>
                  </a:lnTo>
                  <a:lnTo>
                    <a:pt x="0" y="778374"/>
                  </a:lnTo>
                  <a:lnTo>
                    <a:pt x="681811" y="301195"/>
                  </a:lnTo>
                  <a:lnTo>
                    <a:pt x="681811" y="0"/>
                  </a:lnTo>
                  <a:close/>
                </a:path>
              </a:pathLst>
            </a:custGeom>
            <a:solidFill>
              <a:srgbClr val="82C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3B986577-A707-735D-76BC-A8B3C2FF1B4A}"/>
                </a:ext>
              </a:extLst>
            </p:cNvPr>
            <p:cNvSpPr/>
            <p:nvPr/>
          </p:nvSpPr>
          <p:spPr>
            <a:xfrm>
              <a:off x="18631312" y="9556920"/>
              <a:ext cx="614045" cy="246379"/>
            </a:xfrm>
            <a:custGeom>
              <a:avLst/>
              <a:gdLst/>
              <a:ahLst/>
              <a:cxnLst/>
              <a:rect l="l" t="t" r="r" b="b"/>
              <a:pathLst>
                <a:path w="614044" h="246379">
                  <a:moveTo>
                    <a:pt x="613468" y="0"/>
                  </a:moveTo>
                  <a:lnTo>
                    <a:pt x="183125" y="0"/>
                  </a:lnTo>
                  <a:lnTo>
                    <a:pt x="0" y="128163"/>
                  </a:lnTo>
                  <a:lnTo>
                    <a:pt x="0" y="245971"/>
                  </a:lnTo>
                  <a:lnTo>
                    <a:pt x="262065" y="245971"/>
                  </a:lnTo>
                  <a:lnTo>
                    <a:pt x="613468" y="0"/>
                  </a:lnTo>
                  <a:close/>
                </a:path>
              </a:pathLst>
            </a:custGeom>
            <a:solidFill>
              <a:srgbClr val="4912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7">
              <a:extLst>
                <a:ext uri="{FF2B5EF4-FFF2-40B4-BE49-F238E27FC236}">
                  <a16:creationId xmlns:a16="http://schemas.microsoft.com/office/drawing/2014/main" id="{4762962B-DB21-2265-8FE7-ED1FF778E8D8}"/>
                </a:ext>
              </a:extLst>
            </p:cNvPr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769880" y="9586729"/>
              <a:ext cx="149817" cy="186360"/>
            </a:xfrm>
            <a:prstGeom prst="rect">
              <a:avLst/>
            </a:prstGeom>
          </p:spPr>
        </p:pic>
      </p:grpSp>
      <p:pic>
        <p:nvPicPr>
          <p:cNvPr id="12" name="object 8">
            <a:extLst>
              <a:ext uri="{FF2B5EF4-FFF2-40B4-BE49-F238E27FC236}">
                <a16:creationId xmlns:a16="http://schemas.microsoft.com/office/drawing/2014/main" id="{2AE9DE52-83B3-0840-5894-1B2EF327D22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44489"/>
            <a:ext cx="10465910" cy="9557726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0CDDD2BF-EB03-5196-35FA-99EBC5BA1055}"/>
              </a:ext>
            </a:extLst>
          </p:cNvPr>
          <p:cNvSpPr txBox="1">
            <a:spLocks/>
          </p:cNvSpPr>
          <p:nvPr/>
        </p:nvSpPr>
        <p:spPr>
          <a:xfrm>
            <a:off x="11447074" y="1311275"/>
            <a:ext cx="6834575" cy="186397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NewJuneSemibold"/>
                <a:ea typeface="+mj-ea"/>
                <a:cs typeface="NewJuneSemibold"/>
              </a:defRPr>
            </a:lvl1pPr>
          </a:lstStyle>
          <a:p>
            <a:pPr marL="12700">
              <a:lnSpc>
                <a:spcPts val="4845"/>
              </a:lnSpc>
              <a:spcBef>
                <a:spcPts val="135"/>
              </a:spcBef>
            </a:pPr>
            <a:r>
              <a:rPr lang="es-ES" spc="-20">
                <a:solidFill>
                  <a:srgbClr val="BB0E6E"/>
                </a:solidFill>
              </a:rPr>
              <a:t>2025ERAKO AURREIKUSPEN EKONOMIKOAK</a:t>
            </a:r>
            <a:endParaRPr lang="es-ES" spc="-20" dirty="0">
              <a:solidFill>
                <a:srgbClr val="BB0E6E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4B24623-4ABE-EB6B-F291-6DD271AB877C}"/>
              </a:ext>
            </a:extLst>
          </p:cNvPr>
          <p:cNvSpPr txBox="1"/>
          <p:nvPr/>
        </p:nvSpPr>
        <p:spPr>
          <a:xfrm>
            <a:off x="11441632" y="3381010"/>
            <a:ext cx="5392218" cy="9501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510" marR="5080" indent="-4445">
              <a:lnSpc>
                <a:spcPct val="101099"/>
              </a:lnSpc>
              <a:spcBef>
                <a:spcPts val="90"/>
              </a:spcBef>
            </a:pPr>
            <a:r>
              <a:rPr lang="es-ES" sz="3100" dirty="0">
                <a:solidFill>
                  <a:srgbClr val="BB0E6E"/>
                </a:solidFill>
                <a:latin typeface="NewJuneRegular"/>
                <a:cs typeface="NewJuneRegular"/>
              </a:rPr>
              <a:t>PERSPECTIVAS ECONÓMICAS 2025</a:t>
            </a:r>
            <a:endParaRPr sz="3100" dirty="0">
              <a:solidFill>
                <a:srgbClr val="BB0E6E"/>
              </a:solidFill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0A56EF9-736B-D2A8-8592-B4E36AF46C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86868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EIN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09287" y="3789298"/>
            <a:ext cx="5812790" cy="553318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81343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BPGd-ak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0,8ko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2024ko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aurrekoarekin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alderatuta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horrenbestez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urterako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-tasa % 3,4koa izan  zen. 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3238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Barne-eskaria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zen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eragile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nagusia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portzentajezko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0,9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puntuko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ekarpena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baitzion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kanpo-eskariak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berriz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–0,1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puntuko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ekarpena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3606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Bakuak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2024rako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berrikusi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% 2,8ko tasan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ezarri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zituen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pribatuaren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susperraldia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lan-merkatuaren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dinamismoa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nazioarteko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ingurunearen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hobekuntza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ikusita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6856C371-61A2-B61C-EC21-5F3593A8CB81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13DB6AC-95F6-1775-E269-80C06EB4C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2050" y="3804248"/>
            <a:ext cx="8172158" cy="5490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A66485D-5D5E-59B3-04EC-40E098D6D8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73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86868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lang="es-ES"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EIN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5952" y="8026075"/>
            <a:ext cx="13458190" cy="19856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1800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positiboa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izan da, eta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nabarmenak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industrian eta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zerbitzuetan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Eraikuntzaren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susperraldi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-fasean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dago</a:t>
            </a:r>
            <a:r>
              <a:rPr sz="170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700" dirty="0">
              <a:latin typeface="NewJuneSemibold"/>
              <a:cs typeface="NewJuneSemibold"/>
            </a:endParaRPr>
          </a:p>
          <a:p>
            <a:pPr marL="263525" marR="83820" indent="-251460">
              <a:lnSpc>
                <a:spcPct val="101800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Barne-eskariak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etengabeko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susperraldia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erakutsi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du 2024an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zehar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hazkundearen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eragile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nagusia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izan da. 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pribatuak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du,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apaldu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izanak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lan-merkatuaren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dinamismoak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eraginda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familien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erosahalmena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hobetzeari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esker</a:t>
            </a:r>
            <a:r>
              <a:rPr sz="170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70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kanpo-merkataritzak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700" dirty="0" err="1">
                <a:solidFill>
                  <a:srgbClr val="49124C"/>
                </a:solidFill>
                <a:latin typeface="NewJuneSemibold"/>
                <a:cs typeface="NewJuneSemibold"/>
              </a:rPr>
              <a:t>mistoa</a:t>
            </a:r>
            <a:r>
              <a:rPr lang="es-ES" sz="1700" dirty="0">
                <a:solidFill>
                  <a:srgbClr val="49124C"/>
                </a:solidFill>
                <a:latin typeface="NewJuneSemibold"/>
                <a:cs typeface="NewJuneSemibold"/>
              </a:rPr>
              <a:t> izan du 2024an.</a:t>
            </a:r>
            <a:endParaRPr sz="1700" dirty="0">
              <a:latin typeface="NewJuneSemibold"/>
              <a:cs typeface="NewJuneSemibold"/>
            </a:endParaRPr>
          </a:p>
        </p:txBody>
      </p:sp>
      <p:sp>
        <p:nvSpPr>
          <p:cNvPr id="8" name="object 10">
            <a:extLst>
              <a:ext uri="{FF2B5EF4-FFF2-40B4-BE49-F238E27FC236}">
                <a16:creationId xmlns:a16="http://schemas.microsoft.com/office/drawing/2014/main" id="{E4ACBF89-8168-1E48-FE29-F418237687FB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269F862-75F6-05FB-4C1C-7120CA5A33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34" y="3283275"/>
            <a:ext cx="8177958" cy="423417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CD2DE20-9651-86F8-FD63-D6C91102624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3372" y="3289035"/>
            <a:ext cx="8035356" cy="416034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12C923A-CD3A-D803-098F-1B62832C99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796"/>
            <a:ext cx="20104096" cy="11308554"/>
          </a:xfrm>
          <a:prstGeom prst="rect">
            <a:avLst/>
          </a:prstGeom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48E57121-B116-B065-7693-FB8F6B72469A}"/>
              </a:ext>
            </a:extLst>
          </p:cNvPr>
          <p:cNvSpPr txBox="1"/>
          <p:nvPr/>
        </p:nvSpPr>
        <p:spPr>
          <a:xfrm>
            <a:off x="804029" y="1855716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C2AA20F-6517-4959-9401-C3D5D55BC01A}"/>
              </a:ext>
            </a:extLst>
          </p:cNvPr>
          <p:cNvSpPr txBox="1"/>
          <p:nvPr/>
        </p:nvSpPr>
        <p:spPr>
          <a:xfrm>
            <a:off x="804029" y="10467085"/>
            <a:ext cx="94551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9A66FC9-7D93-DA45-7E70-8569AC1B6213}"/>
              </a:ext>
            </a:extLst>
          </p:cNvPr>
          <p:cNvSpPr txBox="1"/>
          <p:nvPr/>
        </p:nvSpPr>
        <p:spPr>
          <a:xfrm>
            <a:off x="12335896" y="4337832"/>
            <a:ext cx="6439535" cy="43207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PMI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konposatuak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53,2ko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balioa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lortu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Balio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dator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bat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50etik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beherakoarekin</a:t>
            </a:r>
            <a:r>
              <a:rPr sz="1950" spc="-25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2705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Agerikoa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dela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sendotasunaren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oinarria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Manufaktura-sektorea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hedapen-eremuan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50etik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aurtengo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otsailaz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geroztik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Ez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arrakalarik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12636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BAINA… industria-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giroaren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adierazlea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–8,1ekoa izan zen 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hilekoarekin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(–1,3koa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irailean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)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alderatuta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nabarmen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okertu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ondoren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batezbesteko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historikoaren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(–1,4koa 2015etik 2019ra)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azpitik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berriro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Eta PMI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konposatuaren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datua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10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hilabetetan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baxuena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23FA2EC0-FEB6-3D67-AFC7-C68637389887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601" y="3333387"/>
            <a:ext cx="9327395" cy="63726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25BA7E6-26B2-E296-DA14-FFBEE10B6E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5" y="796"/>
            <a:ext cx="20104096" cy="11308554"/>
          </a:xfrm>
          <a:prstGeom prst="rect">
            <a:avLst/>
          </a:prstGeom>
        </p:spPr>
      </p:pic>
      <p:sp>
        <p:nvSpPr>
          <p:cNvPr id="8" name="object 9">
            <a:extLst>
              <a:ext uri="{FF2B5EF4-FFF2-40B4-BE49-F238E27FC236}">
                <a16:creationId xmlns:a16="http://schemas.microsoft.com/office/drawing/2014/main" id="{92DF7718-5213-5070-2C52-CA39BA458080}"/>
              </a:ext>
            </a:extLst>
          </p:cNvPr>
          <p:cNvSpPr txBox="1"/>
          <p:nvPr/>
        </p:nvSpPr>
        <p:spPr>
          <a:xfrm>
            <a:off x="804029" y="1855716"/>
            <a:ext cx="5141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Lan-merkatua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4665E89A-4CD5-7A11-EA6B-6355E54457FF}"/>
              </a:ext>
            </a:extLst>
          </p:cNvPr>
          <p:cNvSpPr txBox="1"/>
          <p:nvPr/>
        </p:nvSpPr>
        <p:spPr>
          <a:xfrm>
            <a:off x="12133526" y="4170000"/>
            <a:ext cx="6684645" cy="50470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23215" marR="331470" indent="-311150" algn="l">
              <a:lnSpc>
                <a:spcPct val="101499"/>
              </a:lnSpc>
              <a:spcBef>
                <a:spcPts val="90"/>
              </a:spcBef>
              <a:buChar char="•"/>
              <a:tabLst>
                <a:tab pos="326390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Gizarte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Segurantzan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alta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emandako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besteko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kopurua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21.302.460koa izan zen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30.050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lagun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gutxiagorekin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326390" marR="31115" indent="-314325">
              <a:lnSpc>
                <a:spcPct val="101499"/>
              </a:lnSpc>
              <a:spcBef>
                <a:spcPts val="2065"/>
              </a:spcBef>
              <a:buChar char="•"/>
              <a:tabLst>
                <a:tab pos="326390" algn="l"/>
                <a:tab pos="537908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Urtaroen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eragina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zuzenduta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afiliazioa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0,1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zen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hilabetetik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hilabetera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ziren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motelago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(% 0,3).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495.428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gehiago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% 2,4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zen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kopurua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326390" marR="508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16.036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lagun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gutxiagorekin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 2.586.018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zenbatu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ziren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guztira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326390" marR="158750" indent="-314325">
              <a:lnSpc>
                <a:spcPct val="101499"/>
              </a:lnSpc>
              <a:spcBef>
                <a:spcPts val="2060"/>
              </a:spcBef>
              <a:buChar char="•"/>
              <a:tabLst>
                <a:tab pos="326390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Urtaroen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eragina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kenduta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erregistratuak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0,3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0,7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jaitsi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gero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9788192-BA98-148B-2D38-4E16DE21F23F}"/>
              </a:ext>
            </a:extLst>
          </p:cNvPr>
          <p:cNvSpPr txBox="1"/>
          <p:nvPr/>
        </p:nvSpPr>
        <p:spPr>
          <a:xfrm>
            <a:off x="804029" y="10474624"/>
            <a:ext cx="8686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lang="es-ES"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EIN</a:t>
            </a:r>
            <a:endParaRPr lang="es-ES" sz="1200" dirty="0">
              <a:latin typeface="NewJuneRegular"/>
              <a:cs typeface="NewJune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19DEB15-7C04-61E3-58BE-8A0EFD788FA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824" y="3600406"/>
            <a:ext cx="8991600" cy="56335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F316A9-A4B1-E2E3-19FD-CA6A43AE54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"/>
            <a:ext cx="20104805" cy="11308953"/>
          </a:xfrm>
          <a:prstGeom prst="rect">
            <a:avLst/>
          </a:prstGeom>
        </p:spPr>
      </p:pic>
      <p:sp>
        <p:nvSpPr>
          <p:cNvPr id="3" name="object 2">
            <a:extLst>
              <a:ext uri="{FF2B5EF4-FFF2-40B4-BE49-F238E27FC236}">
                <a16:creationId xmlns:a16="http://schemas.microsoft.com/office/drawing/2014/main" id="{46B3BB3F-4D72-104F-EA7B-CB8AF2A88269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4. Euskadi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32ADAE-BDA7-BC21-8E28-1C977350C4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9" y="10467085"/>
            <a:ext cx="113728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94245" y="4099426"/>
            <a:ext cx="6329045" cy="43230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233679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Berriro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zenbatetsi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serieak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erreala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5,7koa izan zen 2022an eta % 2,7koa  2023an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315595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Euskadiko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BPGd-ak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0,5eko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urterako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-tasa  % 1,8koa izan zen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Enpleguak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—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lanaldi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osoko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lanpostuetan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neurtuta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— % 0,3ko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du 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hiruhilekoarekin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alderatuta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horrenbestez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% 1,6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guztira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15.795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lanpostu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garbi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gehiago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daude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2023ko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baino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6" name="object 10">
            <a:extLst>
              <a:ext uri="{FF2B5EF4-FFF2-40B4-BE49-F238E27FC236}">
                <a16:creationId xmlns:a16="http://schemas.microsoft.com/office/drawing/2014/main" id="{9CDB21CA-F789-4B5A-E7F7-5B531BCCF5EF}"/>
              </a:ext>
            </a:extLst>
          </p:cNvPr>
          <p:cNvSpPr txBox="1"/>
          <p:nvPr/>
        </p:nvSpPr>
        <p:spPr>
          <a:xfrm>
            <a:off x="783087" y="1834774"/>
            <a:ext cx="366522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28C0733-C4CD-95ED-CF47-D3A6C2981E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0" y="3597275"/>
            <a:ext cx="8534400" cy="56957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D9BF817-C668-0AB9-6D04-22A73FD340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39" y="9176"/>
            <a:ext cx="20104096" cy="1130855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04029" y="10467085"/>
            <a:ext cx="111569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lang="es-ES"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79866" y="7973653"/>
            <a:ext cx="13070205" cy="140057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0985" marR="5080" indent="-248920" algn="just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 % 0,7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industrian, % 1,5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eraikuntzan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% 2,2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zerbitzuetan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0985" marR="24765" indent="-248920" algn="just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Barne-eskariaren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urterako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2,0koa izan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Gorakada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horrek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gainditu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duenez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osoarentzat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aurreikusitako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1,8ko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kanpo-sektorearen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ekarpena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negatiboa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sz="1950" spc="-2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BBF527A3-B058-8515-9EB6-FD7ECD147CCE}"/>
              </a:ext>
            </a:extLst>
          </p:cNvPr>
          <p:cNvSpPr txBox="1"/>
          <p:nvPr/>
        </p:nvSpPr>
        <p:spPr>
          <a:xfrm>
            <a:off x="783086" y="1834774"/>
            <a:ext cx="92689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r>
              <a:rPr sz="4950" spc="-24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3300" dirty="0">
                <a:solidFill>
                  <a:srgbClr val="49124C"/>
                </a:solidFill>
                <a:latin typeface="NewJuneBold"/>
                <a:cs typeface="NewJuneBold"/>
              </a:rPr>
              <a:t>(2024ko 3. </a:t>
            </a:r>
            <a:r>
              <a:rPr lang="es-ES" sz="3300" dirty="0" err="1">
                <a:solidFill>
                  <a:srgbClr val="49124C"/>
                </a:solidFill>
                <a:latin typeface="NewJuneBold"/>
                <a:cs typeface="NewJuneBold"/>
              </a:rPr>
              <a:t>hiruhilekoa</a:t>
            </a:r>
            <a:r>
              <a:rPr lang="es-ES" sz="3300" dirty="0">
                <a:solidFill>
                  <a:srgbClr val="49124C"/>
                </a:solidFill>
                <a:latin typeface="NewJuneBold"/>
                <a:cs typeface="NewJuneBold"/>
              </a:rPr>
              <a:t>)</a:t>
            </a:r>
            <a:endParaRPr sz="3300" dirty="0">
              <a:latin typeface="NewJuneBold"/>
              <a:cs typeface="NewJune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B03E69A-494C-283A-8CCA-F84EAADC9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70" y="3149441"/>
            <a:ext cx="7467600" cy="44828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25AE1B7-40C5-A4F1-A456-F98997FA6D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001" y="3521075"/>
            <a:ext cx="10261507" cy="3639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1AA1F89-D1A3-892A-C645-7D6944814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590" y="15875"/>
            <a:ext cx="20104096" cy="11308554"/>
          </a:xfrm>
          <a:prstGeom prst="rect">
            <a:avLst/>
          </a:prstGeom>
        </p:spPr>
      </p:pic>
      <p:sp>
        <p:nvSpPr>
          <p:cNvPr id="12" name="object 15">
            <a:extLst>
              <a:ext uri="{FF2B5EF4-FFF2-40B4-BE49-F238E27FC236}">
                <a16:creationId xmlns:a16="http://schemas.microsoft.com/office/drawing/2014/main" id="{371A6DBF-CBFF-7837-6330-ACF3679642A2}"/>
              </a:ext>
            </a:extLst>
          </p:cNvPr>
          <p:cNvSpPr txBox="1"/>
          <p:nvPr/>
        </p:nvSpPr>
        <p:spPr>
          <a:xfrm>
            <a:off x="783087" y="1834774"/>
            <a:ext cx="27197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0" dirty="0">
                <a:solidFill>
                  <a:srgbClr val="49124C"/>
                </a:solidFill>
                <a:latin typeface="NewJuneBold"/>
                <a:cs typeface="NewJuneBold"/>
              </a:rPr>
              <a:t>Industria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B6F54D90-1DF4-EC30-7F8C-43D442B26906}"/>
              </a:ext>
            </a:extLst>
          </p:cNvPr>
          <p:cNvSpPr txBox="1"/>
          <p:nvPr/>
        </p:nvSpPr>
        <p:spPr>
          <a:xfrm>
            <a:off x="3463633" y="8282338"/>
            <a:ext cx="12945110" cy="20237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Ezkerreko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ondasunek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IPIan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dituzten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haztapenak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azaltzen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helburu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ekonomikoen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arabera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sailkatuta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Euskadiko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Estatu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osoko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profilen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aldea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9525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Eskuineko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2024ko eta 2023ko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urtarriletik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bitarteko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industria-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produkzioko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alderaketa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azaltzen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Ikusten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denez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ondasun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ez-iraunkorren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ekoizpena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—eta,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ondorioz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ondasunen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ekoizpena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oro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har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— 2023koa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handiagoa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da.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Bitarteko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ondasunetan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txikia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grpSp>
        <p:nvGrpSpPr>
          <p:cNvPr id="16" name="object 7">
            <a:extLst>
              <a:ext uri="{FF2B5EF4-FFF2-40B4-BE49-F238E27FC236}">
                <a16:creationId xmlns:a16="http://schemas.microsoft.com/office/drawing/2014/main" id="{2940A046-9D9C-1FBF-D8D4-86A30654C3E5}"/>
              </a:ext>
            </a:extLst>
          </p:cNvPr>
          <p:cNvGrpSpPr/>
          <p:nvPr/>
        </p:nvGrpSpPr>
        <p:grpSpPr>
          <a:xfrm>
            <a:off x="10117019" y="2854943"/>
            <a:ext cx="9123921" cy="5599463"/>
            <a:chOff x="10742566" y="3179727"/>
            <a:chExt cx="8059408" cy="4946158"/>
          </a:xfrm>
        </p:grpSpPr>
        <p:pic>
          <p:nvPicPr>
            <p:cNvPr id="17" name="object 8">
              <a:extLst>
                <a:ext uri="{FF2B5EF4-FFF2-40B4-BE49-F238E27FC236}">
                  <a16:creationId xmlns:a16="http://schemas.microsoft.com/office/drawing/2014/main" id="{1D9E1CC6-79B7-21A3-F5EF-70BDC1C52F16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742566" y="3179727"/>
              <a:ext cx="7595104" cy="4084451"/>
            </a:xfrm>
            <a:prstGeom prst="rect">
              <a:avLst/>
            </a:prstGeom>
          </p:spPr>
        </p:pic>
        <p:pic>
          <p:nvPicPr>
            <p:cNvPr id="10" name="object 8">
              <a:extLst>
                <a:ext uri="{FF2B5EF4-FFF2-40B4-BE49-F238E27FC236}">
                  <a16:creationId xmlns:a16="http://schemas.microsoft.com/office/drawing/2014/main" id="{C4C9F1F1-D433-98C0-1A4D-892C21EE8E3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58953" y="3199267"/>
              <a:ext cx="7595104" cy="4084450"/>
            </a:xfrm>
            <a:prstGeom prst="rect">
              <a:avLst/>
            </a:prstGeom>
          </p:spPr>
        </p:pic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2B47A322-2030-9440-47E0-F022227D23E1}"/>
                </a:ext>
              </a:extLst>
            </p:cNvPr>
            <p:cNvSpPr/>
            <p:nvPr/>
          </p:nvSpPr>
          <p:spPr>
            <a:xfrm>
              <a:off x="15147549" y="4054265"/>
              <a:ext cx="3654425" cy="4071620"/>
            </a:xfrm>
            <a:custGeom>
              <a:avLst/>
              <a:gdLst/>
              <a:ahLst/>
              <a:cxnLst/>
              <a:rect l="l" t="t" r="r" b="b"/>
              <a:pathLst>
                <a:path w="3654425" h="4071620">
                  <a:moveTo>
                    <a:pt x="0" y="2035718"/>
                  </a:moveTo>
                  <a:lnTo>
                    <a:pt x="561" y="1984763"/>
                  </a:lnTo>
                  <a:lnTo>
                    <a:pt x="2235" y="1934115"/>
                  </a:lnTo>
                  <a:lnTo>
                    <a:pt x="5011" y="1883790"/>
                  </a:lnTo>
                  <a:lnTo>
                    <a:pt x="8874" y="1833802"/>
                  </a:lnTo>
                  <a:lnTo>
                    <a:pt x="13811" y="1784166"/>
                  </a:lnTo>
                  <a:lnTo>
                    <a:pt x="19809" y="1734895"/>
                  </a:lnTo>
                  <a:lnTo>
                    <a:pt x="26856" y="1686006"/>
                  </a:lnTo>
                  <a:lnTo>
                    <a:pt x="34938" y="1637511"/>
                  </a:lnTo>
                  <a:lnTo>
                    <a:pt x="44042" y="1589427"/>
                  </a:lnTo>
                  <a:lnTo>
                    <a:pt x="54155" y="1541766"/>
                  </a:lnTo>
                  <a:lnTo>
                    <a:pt x="65263" y="1494545"/>
                  </a:lnTo>
                  <a:lnTo>
                    <a:pt x="77355" y="1447777"/>
                  </a:lnTo>
                  <a:lnTo>
                    <a:pt x="90416" y="1401478"/>
                  </a:lnTo>
                  <a:lnTo>
                    <a:pt x="104434" y="1355661"/>
                  </a:lnTo>
                  <a:lnTo>
                    <a:pt x="119395" y="1310342"/>
                  </a:lnTo>
                  <a:lnTo>
                    <a:pt x="135287" y="1265534"/>
                  </a:lnTo>
                  <a:lnTo>
                    <a:pt x="152096" y="1221253"/>
                  </a:lnTo>
                  <a:lnTo>
                    <a:pt x="169810" y="1177513"/>
                  </a:lnTo>
                  <a:lnTo>
                    <a:pt x="188415" y="1134328"/>
                  </a:lnTo>
                  <a:lnTo>
                    <a:pt x="207897" y="1091714"/>
                  </a:lnTo>
                  <a:lnTo>
                    <a:pt x="228245" y="1049684"/>
                  </a:lnTo>
                  <a:lnTo>
                    <a:pt x="249445" y="1008254"/>
                  </a:lnTo>
                  <a:lnTo>
                    <a:pt x="271484" y="967438"/>
                  </a:lnTo>
                  <a:lnTo>
                    <a:pt x="294348" y="927250"/>
                  </a:lnTo>
                  <a:lnTo>
                    <a:pt x="318025" y="887706"/>
                  </a:lnTo>
                  <a:lnTo>
                    <a:pt x="342502" y="848819"/>
                  </a:lnTo>
                  <a:lnTo>
                    <a:pt x="367765" y="810604"/>
                  </a:lnTo>
                  <a:lnTo>
                    <a:pt x="393802" y="773076"/>
                  </a:lnTo>
                  <a:lnTo>
                    <a:pt x="420599" y="736250"/>
                  </a:lnTo>
                  <a:lnTo>
                    <a:pt x="448144" y="700139"/>
                  </a:lnTo>
                  <a:lnTo>
                    <a:pt x="476422" y="664759"/>
                  </a:lnTo>
                  <a:lnTo>
                    <a:pt x="505422" y="630125"/>
                  </a:lnTo>
                  <a:lnTo>
                    <a:pt x="535130" y="596250"/>
                  </a:lnTo>
                  <a:lnTo>
                    <a:pt x="565532" y="563149"/>
                  </a:lnTo>
                  <a:lnTo>
                    <a:pt x="596617" y="530837"/>
                  </a:lnTo>
                  <a:lnTo>
                    <a:pt x="628370" y="499329"/>
                  </a:lnTo>
                  <a:lnTo>
                    <a:pt x="660779" y="468638"/>
                  </a:lnTo>
                  <a:lnTo>
                    <a:pt x="693831" y="438781"/>
                  </a:lnTo>
                  <a:lnTo>
                    <a:pt x="727512" y="409770"/>
                  </a:lnTo>
                  <a:lnTo>
                    <a:pt x="761810" y="381622"/>
                  </a:lnTo>
                  <a:lnTo>
                    <a:pt x="796711" y="354349"/>
                  </a:lnTo>
                  <a:lnTo>
                    <a:pt x="832202" y="327968"/>
                  </a:lnTo>
                  <a:lnTo>
                    <a:pt x="868270" y="302492"/>
                  </a:lnTo>
                  <a:lnTo>
                    <a:pt x="904903" y="277936"/>
                  </a:lnTo>
                  <a:lnTo>
                    <a:pt x="942086" y="254315"/>
                  </a:lnTo>
                  <a:lnTo>
                    <a:pt x="979808" y="231643"/>
                  </a:lnTo>
                  <a:lnTo>
                    <a:pt x="1018054" y="209935"/>
                  </a:lnTo>
                  <a:lnTo>
                    <a:pt x="1056812" y="189205"/>
                  </a:lnTo>
                  <a:lnTo>
                    <a:pt x="1096069" y="169469"/>
                  </a:lnTo>
                  <a:lnTo>
                    <a:pt x="1135811" y="150739"/>
                  </a:lnTo>
                  <a:lnTo>
                    <a:pt x="1176026" y="133032"/>
                  </a:lnTo>
                  <a:lnTo>
                    <a:pt x="1216700" y="116362"/>
                  </a:lnTo>
                  <a:lnTo>
                    <a:pt x="1257821" y="100743"/>
                  </a:lnTo>
                  <a:lnTo>
                    <a:pt x="1299375" y="86190"/>
                  </a:lnTo>
                  <a:lnTo>
                    <a:pt x="1341349" y="72718"/>
                  </a:lnTo>
                  <a:lnTo>
                    <a:pt x="1383730" y="60340"/>
                  </a:lnTo>
                  <a:lnTo>
                    <a:pt x="1426505" y="49072"/>
                  </a:lnTo>
                  <a:lnTo>
                    <a:pt x="1469662" y="38929"/>
                  </a:lnTo>
                  <a:lnTo>
                    <a:pt x="1513185" y="29924"/>
                  </a:lnTo>
                  <a:lnTo>
                    <a:pt x="1557064" y="22072"/>
                  </a:lnTo>
                  <a:lnTo>
                    <a:pt x="1601285" y="15388"/>
                  </a:lnTo>
                  <a:lnTo>
                    <a:pt x="1645834" y="9887"/>
                  </a:lnTo>
                  <a:lnTo>
                    <a:pt x="1690698" y="5583"/>
                  </a:lnTo>
                  <a:lnTo>
                    <a:pt x="1735865" y="2491"/>
                  </a:lnTo>
                  <a:lnTo>
                    <a:pt x="1781321" y="625"/>
                  </a:lnTo>
                  <a:lnTo>
                    <a:pt x="1827054" y="0"/>
                  </a:lnTo>
                  <a:lnTo>
                    <a:pt x="1872786" y="625"/>
                  </a:lnTo>
                  <a:lnTo>
                    <a:pt x="1918242" y="2491"/>
                  </a:lnTo>
                  <a:lnTo>
                    <a:pt x="1963408" y="5583"/>
                  </a:lnTo>
                  <a:lnTo>
                    <a:pt x="2008272" y="9887"/>
                  </a:lnTo>
                  <a:lnTo>
                    <a:pt x="2052821" y="15388"/>
                  </a:lnTo>
                  <a:lnTo>
                    <a:pt x="2097041" y="22072"/>
                  </a:lnTo>
                  <a:lnTo>
                    <a:pt x="2140919" y="29924"/>
                  </a:lnTo>
                  <a:lnTo>
                    <a:pt x="2184443" y="38929"/>
                  </a:lnTo>
                  <a:lnTo>
                    <a:pt x="2227599" y="49072"/>
                  </a:lnTo>
                  <a:lnTo>
                    <a:pt x="2270374" y="60340"/>
                  </a:lnTo>
                  <a:lnTo>
                    <a:pt x="2312755" y="72718"/>
                  </a:lnTo>
                  <a:lnTo>
                    <a:pt x="2354729" y="86190"/>
                  </a:lnTo>
                  <a:lnTo>
                    <a:pt x="2396283" y="100743"/>
                  </a:lnTo>
                  <a:lnTo>
                    <a:pt x="2437403" y="116362"/>
                  </a:lnTo>
                  <a:lnTo>
                    <a:pt x="2478077" y="133032"/>
                  </a:lnTo>
                  <a:lnTo>
                    <a:pt x="2518292" y="150739"/>
                  </a:lnTo>
                  <a:lnTo>
                    <a:pt x="2558034" y="169469"/>
                  </a:lnTo>
                  <a:lnTo>
                    <a:pt x="2597291" y="189205"/>
                  </a:lnTo>
                  <a:lnTo>
                    <a:pt x="2636049" y="209935"/>
                  </a:lnTo>
                  <a:lnTo>
                    <a:pt x="2674295" y="231643"/>
                  </a:lnTo>
                  <a:lnTo>
                    <a:pt x="2712017" y="254315"/>
                  </a:lnTo>
                  <a:lnTo>
                    <a:pt x="2749200" y="277936"/>
                  </a:lnTo>
                  <a:lnTo>
                    <a:pt x="2785833" y="302492"/>
                  </a:lnTo>
                  <a:lnTo>
                    <a:pt x="2821901" y="327968"/>
                  </a:lnTo>
                  <a:lnTo>
                    <a:pt x="2857392" y="354349"/>
                  </a:lnTo>
                  <a:lnTo>
                    <a:pt x="2892293" y="381622"/>
                  </a:lnTo>
                  <a:lnTo>
                    <a:pt x="2926591" y="409770"/>
                  </a:lnTo>
                  <a:lnTo>
                    <a:pt x="2960272" y="438781"/>
                  </a:lnTo>
                  <a:lnTo>
                    <a:pt x="2993324" y="468638"/>
                  </a:lnTo>
                  <a:lnTo>
                    <a:pt x="3025733" y="499329"/>
                  </a:lnTo>
                  <a:lnTo>
                    <a:pt x="3057486" y="530837"/>
                  </a:lnTo>
                  <a:lnTo>
                    <a:pt x="3088571" y="563149"/>
                  </a:lnTo>
                  <a:lnTo>
                    <a:pt x="3118974" y="596250"/>
                  </a:lnTo>
                  <a:lnTo>
                    <a:pt x="3148682" y="630125"/>
                  </a:lnTo>
                  <a:lnTo>
                    <a:pt x="3177682" y="664759"/>
                  </a:lnTo>
                  <a:lnTo>
                    <a:pt x="3205960" y="700139"/>
                  </a:lnTo>
                  <a:lnTo>
                    <a:pt x="3233505" y="736250"/>
                  </a:lnTo>
                  <a:lnTo>
                    <a:pt x="3260302" y="773076"/>
                  </a:lnTo>
                  <a:lnTo>
                    <a:pt x="3286339" y="810604"/>
                  </a:lnTo>
                  <a:lnTo>
                    <a:pt x="3311603" y="848819"/>
                  </a:lnTo>
                  <a:lnTo>
                    <a:pt x="3336079" y="887706"/>
                  </a:lnTo>
                  <a:lnTo>
                    <a:pt x="3359757" y="927250"/>
                  </a:lnTo>
                  <a:lnTo>
                    <a:pt x="3382621" y="967438"/>
                  </a:lnTo>
                  <a:lnTo>
                    <a:pt x="3404660" y="1008254"/>
                  </a:lnTo>
                  <a:lnTo>
                    <a:pt x="3425860" y="1049684"/>
                  </a:lnTo>
                  <a:lnTo>
                    <a:pt x="3446208" y="1091714"/>
                  </a:lnTo>
                  <a:lnTo>
                    <a:pt x="3465691" y="1134328"/>
                  </a:lnTo>
                  <a:lnTo>
                    <a:pt x="3484296" y="1177513"/>
                  </a:lnTo>
                  <a:lnTo>
                    <a:pt x="3502010" y="1221253"/>
                  </a:lnTo>
                  <a:lnTo>
                    <a:pt x="3518819" y="1265534"/>
                  </a:lnTo>
                  <a:lnTo>
                    <a:pt x="3534711" y="1310342"/>
                  </a:lnTo>
                  <a:lnTo>
                    <a:pt x="3549673" y="1355661"/>
                  </a:lnTo>
                  <a:lnTo>
                    <a:pt x="3563691" y="1401478"/>
                  </a:lnTo>
                  <a:lnTo>
                    <a:pt x="3576752" y="1447777"/>
                  </a:lnTo>
                  <a:lnTo>
                    <a:pt x="3588844" y="1494545"/>
                  </a:lnTo>
                  <a:lnTo>
                    <a:pt x="3599952" y="1541766"/>
                  </a:lnTo>
                  <a:lnTo>
                    <a:pt x="3610065" y="1589427"/>
                  </a:lnTo>
                  <a:lnTo>
                    <a:pt x="3619169" y="1637511"/>
                  </a:lnTo>
                  <a:lnTo>
                    <a:pt x="3627251" y="1686006"/>
                  </a:lnTo>
                  <a:lnTo>
                    <a:pt x="3634298" y="1734895"/>
                  </a:lnTo>
                  <a:lnTo>
                    <a:pt x="3640297" y="1784166"/>
                  </a:lnTo>
                  <a:lnTo>
                    <a:pt x="3645234" y="1833802"/>
                  </a:lnTo>
                  <a:lnTo>
                    <a:pt x="3649097" y="1883790"/>
                  </a:lnTo>
                  <a:lnTo>
                    <a:pt x="3651872" y="1934115"/>
                  </a:lnTo>
                  <a:lnTo>
                    <a:pt x="3653547" y="1984763"/>
                  </a:lnTo>
                  <a:lnTo>
                    <a:pt x="3654108" y="2035718"/>
                  </a:lnTo>
                  <a:lnTo>
                    <a:pt x="3653547" y="2086673"/>
                  </a:lnTo>
                  <a:lnTo>
                    <a:pt x="3651872" y="2137320"/>
                  </a:lnTo>
                  <a:lnTo>
                    <a:pt x="3649097" y="2187645"/>
                  </a:lnTo>
                  <a:lnTo>
                    <a:pt x="3645234" y="2237633"/>
                  </a:lnTo>
                  <a:lnTo>
                    <a:pt x="3640297" y="2287269"/>
                  </a:lnTo>
                  <a:lnTo>
                    <a:pt x="3634298" y="2336540"/>
                  </a:lnTo>
                  <a:lnTo>
                    <a:pt x="3627251" y="2385430"/>
                  </a:lnTo>
                  <a:lnTo>
                    <a:pt x="3619169" y="2433924"/>
                  </a:lnTo>
                  <a:lnTo>
                    <a:pt x="3610065" y="2482009"/>
                  </a:lnTo>
                  <a:lnTo>
                    <a:pt x="3599952" y="2529669"/>
                  </a:lnTo>
                  <a:lnTo>
                    <a:pt x="3588844" y="2576890"/>
                  </a:lnTo>
                  <a:lnTo>
                    <a:pt x="3576752" y="2623658"/>
                  </a:lnTo>
                  <a:lnTo>
                    <a:pt x="3563691" y="2669957"/>
                  </a:lnTo>
                  <a:lnTo>
                    <a:pt x="3549673" y="2715774"/>
                  </a:lnTo>
                  <a:lnTo>
                    <a:pt x="3534711" y="2761094"/>
                  </a:lnTo>
                  <a:lnTo>
                    <a:pt x="3518819" y="2805901"/>
                  </a:lnTo>
                  <a:lnTo>
                    <a:pt x="3502010" y="2850182"/>
                  </a:lnTo>
                  <a:lnTo>
                    <a:pt x="3484296" y="2893923"/>
                  </a:lnTo>
                  <a:lnTo>
                    <a:pt x="3465691" y="2937107"/>
                  </a:lnTo>
                  <a:lnTo>
                    <a:pt x="3446208" y="2979721"/>
                  </a:lnTo>
                  <a:lnTo>
                    <a:pt x="3425860" y="3021751"/>
                  </a:lnTo>
                  <a:lnTo>
                    <a:pt x="3404660" y="3063181"/>
                  </a:lnTo>
                  <a:lnTo>
                    <a:pt x="3382621" y="3103997"/>
                  </a:lnTo>
                  <a:lnTo>
                    <a:pt x="3359757" y="3144185"/>
                  </a:lnTo>
                  <a:lnTo>
                    <a:pt x="3336079" y="3183730"/>
                  </a:lnTo>
                  <a:lnTo>
                    <a:pt x="3311603" y="3222616"/>
                  </a:lnTo>
                  <a:lnTo>
                    <a:pt x="3286339" y="3260831"/>
                  </a:lnTo>
                  <a:lnTo>
                    <a:pt x="3260302" y="3298359"/>
                  </a:lnTo>
                  <a:lnTo>
                    <a:pt x="3233505" y="3335185"/>
                  </a:lnTo>
                  <a:lnTo>
                    <a:pt x="3205960" y="3371296"/>
                  </a:lnTo>
                  <a:lnTo>
                    <a:pt x="3177682" y="3406676"/>
                  </a:lnTo>
                  <a:lnTo>
                    <a:pt x="3148682" y="3441311"/>
                  </a:lnTo>
                  <a:lnTo>
                    <a:pt x="3118974" y="3475186"/>
                  </a:lnTo>
                  <a:lnTo>
                    <a:pt x="3088571" y="3508286"/>
                  </a:lnTo>
                  <a:lnTo>
                    <a:pt x="3057486" y="3540598"/>
                  </a:lnTo>
                  <a:lnTo>
                    <a:pt x="3025733" y="3572106"/>
                  </a:lnTo>
                  <a:lnTo>
                    <a:pt x="2993324" y="3602797"/>
                  </a:lnTo>
                  <a:lnTo>
                    <a:pt x="2960272" y="3632655"/>
                  </a:lnTo>
                  <a:lnTo>
                    <a:pt x="2926591" y="3661665"/>
                  </a:lnTo>
                  <a:lnTo>
                    <a:pt x="2892293" y="3689814"/>
                  </a:lnTo>
                  <a:lnTo>
                    <a:pt x="2857392" y="3717086"/>
                  </a:lnTo>
                  <a:lnTo>
                    <a:pt x="2821901" y="3743468"/>
                  </a:lnTo>
                  <a:lnTo>
                    <a:pt x="2785833" y="3768943"/>
                  </a:lnTo>
                  <a:lnTo>
                    <a:pt x="2749200" y="3793499"/>
                  </a:lnTo>
                  <a:lnTo>
                    <a:pt x="2712017" y="3817120"/>
                  </a:lnTo>
                  <a:lnTo>
                    <a:pt x="2674295" y="3839792"/>
                  </a:lnTo>
                  <a:lnTo>
                    <a:pt x="2636049" y="3861500"/>
                  </a:lnTo>
                  <a:lnTo>
                    <a:pt x="2597291" y="3882230"/>
                  </a:lnTo>
                  <a:lnTo>
                    <a:pt x="2558034" y="3901967"/>
                  </a:lnTo>
                  <a:lnTo>
                    <a:pt x="2518292" y="3920696"/>
                  </a:lnTo>
                  <a:lnTo>
                    <a:pt x="2478077" y="3938403"/>
                  </a:lnTo>
                  <a:lnTo>
                    <a:pt x="2437403" y="3955073"/>
                  </a:lnTo>
                  <a:lnTo>
                    <a:pt x="2396283" y="3970692"/>
                  </a:lnTo>
                  <a:lnTo>
                    <a:pt x="2354729" y="3985245"/>
                  </a:lnTo>
                  <a:lnTo>
                    <a:pt x="2312755" y="3998718"/>
                  </a:lnTo>
                  <a:lnTo>
                    <a:pt x="2270374" y="4011095"/>
                  </a:lnTo>
                  <a:lnTo>
                    <a:pt x="2227599" y="4022363"/>
                  </a:lnTo>
                  <a:lnTo>
                    <a:pt x="2184443" y="4032507"/>
                  </a:lnTo>
                  <a:lnTo>
                    <a:pt x="2140919" y="4041512"/>
                  </a:lnTo>
                  <a:lnTo>
                    <a:pt x="2097041" y="4049363"/>
                  </a:lnTo>
                  <a:lnTo>
                    <a:pt x="2052821" y="4056047"/>
                  </a:lnTo>
                  <a:lnTo>
                    <a:pt x="2008272" y="4061548"/>
                  </a:lnTo>
                  <a:lnTo>
                    <a:pt x="1963408" y="4065852"/>
                  </a:lnTo>
                  <a:lnTo>
                    <a:pt x="1918242" y="4068944"/>
                  </a:lnTo>
                  <a:lnTo>
                    <a:pt x="1872786" y="4070810"/>
                  </a:lnTo>
                  <a:lnTo>
                    <a:pt x="1827054" y="4071436"/>
                  </a:lnTo>
                  <a:lnTo>
                    <a:pt x="1781321" y="4070810"/>
                  </a:lnTo>
                  <a:lnTo>
                    <a:pt x="1735865" y="4068944"/>
                  </a:lnTo>
                  <a:lnTo>
                    <a:pt x="1690698" y="4065852"/>
                  </a:lnTo>
                  <a:lnTo>
                    <a:pt x="1645834" y="4061548"/>
                  </a:lnTo>
                  <a:lnTo>
                    <a:pt x="1601285" y="4056047"/>
                  </a:lnTo>
                  <a:lnTo>
                    <a:pt x="1557064" y="4049363"/>
                  </a:lnTo>
                  <a:lnTo>
                    <a:pt x="1513185" y="4041512"/>
                  </a:lnTo>
                  <a:lnTo>
                    <a:pt x="1469662" y="4032507"/>
                  </a:lnTo>
                  <a:lnTo>
                    <a:pt x="1426505" y="4022363"/>
                  </a:lnTo>
                  <a:lnTo>
                    <a:pt x="1383730" y="4011095"/>
                  </a:lnTo>
                  <a:lnTo>
                    <a:pt x="1341349" y="3998718"/>
                  </a:lnTo>
                  <a:lnTo>
                    <a:pt x="1299375" y="3985245"/>
                  </a:lnTo>
                  <a:lnTo>
                    <a:pt x="1257821" y="3970692"/>
                  </a:lnTo>
                  <a:lnTo>
                    <a:pt x="1216700" y="3955073"/>
                  </a:lnTo>
                  <a:lnTo>
                    <a:pt x="1176026" y="3938403"/>
                  </a:lnTo>
                  <a:lnTo>
                    <a:pt x="1135811" y="3920696"/>
                  </a:lnTo>
                  <a:lnTo>
                    <a:pt x="1096069" y="3901967"/>
                  </a:lnTo>
                  <a:lnTo>
                    <a:pt x="1056812" y="3882230"/>
                  </a:lnTo>
                  <a:lnTo>
                    <a:pt x="1018054" y="3861500"/>
                  </a:lnTo>
                  <a:lnTo>
                    <a:pt x="979808" y="3839792"/>
                  </a:lnTo>
                  <a:lnTo>
                    <a:pt x="942086" y="3817120"/>
                  </a:lnTo>
                  <a:lnTo>
                    <a:pt x="904903" y="3793499"/>
                  </a:lnTo>
                  <a:lnTo>
                    <a:pt x="868270" y="3768943"/>
                  </a:lnTo>
                  <a:lnTo>
                    <a:pt x="832202" y="3743468"/>
                  </a:lnTo>
                  <a:lnTo>
                    <a:pt x="796711" y="3717086"/>
                  </a:lnTo>
                  <a:lnTo>
                    <a:pt x="761810" y="3689814"/>
                  </a:lnTo>
                  <a:lnTo>
                    <a:pt x="727512" y="3661665"/>
                  </a:lnTo>
                  <a:lnTo>
                    <a:pt x="693831" y="3632655"/>
                  </a:lnTo>
                  <a:lnTo>
                    <a:pt x="660779" y="3602797"/>
                  </a:lnTo>
                  <a:lnTo>
                    <a:pt x="628370" y="3572106"/>
                  </a:lnTo>
                  <a:lnTo>
                    <a:pt x="596617" y="3540598"/>
                  </a:lnTo>
                  <a:lnTo>
                    <a:pt x="565532" y="3508286"/>
                  </a:lnTo>
                  <a:lnTo>
                    <a:pt x="535130" y="3475186"/>
                  </a:lnTo>
                  <a:lnTo>
                    <a:pt x="505422" y="3441311"/>
                  </a:lnTo>
                  <a:lnTo>
                    <a:pt x="476422" y="3406676"/>
                  </a:lnTo>
                  <a:lnTo>
                    <a:pt x="448144" y="3371296"/>
                  </a:lnTo>
                  <a:lnTo>
                    <a:pt x="420599" y="3335185"/>
                  </a:lnTo>
                  <a:lnTo>
                    <a:pt x="393802" y="3298359"/>
                  </a:lnTo>
                  <a:lnTo>
                    <a:pt x="367765" y="3260831"/>
                  </a:lnTo>
                  <a:lnTo>
                    <a:pt x="342502" y="3222616"/>
                  </a:lnTo>
                  <a:lnTo>
                    <a:pt x="318025" y="3183730"/>
                  </a:lnTo>
                  <a:lnTo>
                    <a:pt x="294348" y="3144185"/>
                  </a:lnTo>
                  <a:lnTo>
                    <a:pt x="271484" y="3103997"/>
                  </a:lnTo>
                  <a:lnTo>
                    <a:pt x="249445" y="3063181"/>
                  </a:lnTo>
                  <a:lnTo>
                    <a:pt x="228245" y="3021751"/>
                  </a:lnTo>
                  <a:lnTo>
                    <a:pt x="207897" y="2979721"/>
                  </a:lnTo>
                  <a:lnTo>
                    <a:pt x="188415" y="2937107"/>
                  </a:lnTo>
                  <a:lnTo>
                    <a:pt x="169810" y="2893923"/>
                  </a:lnTo>
                  <a:lnTo>
                    <a:pt x="152096" y="2850182"/>
                  </a:lnTo>
                  <a:lnTo>
                    <a:pt x="135287" y="2805901"/>
                  </a:lnTo>
                  <a:lnTo>
                    <a:pt x="119395" y="2761094"/>
                  </a:lnTo>
                  <a:lnTo>
                    <a:pt x="104434" y="2715774"/>
                  </a:lnTo>
                  <a:lnTo>
                    <a:pt x="90416" y="2669957"/>
                  </a:lnTo>
                  <a:lnTo>
                    <a:pt x="77355" y="2623658"/>
                  </a:lnTo>
                  <a:lnTo>
                    <a:pt x="65263" y="2576890"/>
                  </a:lnTo>
                  <a:lnTo>
                    <a:pt x="54155" y="2529669"/>
                  </a:lnTo>
                  <a:lnTo>
                    <a:pt x="44042" y="2482009"/>
                  </a:lnTo>
                  <a:lnTo>
                    <a:pt x="34938" y="2433924"/>
                  </a:lnTo>
                  <a:lnTo>
                    <a:pt x="26856" y="2385430"/>
                  </a:lnTo>
                  <a:lnTo>
                    <a:pt x="19809" y="2336540"/>
                  </a:lnTo>
                  <a:lnTo>
                    <a:pt x="13811" y="2287269"/>
                  </a:lnTo>
                  <a:lnTo>
                    <a:pt x="8874" y="2237633"/>
                  </a:lnTo>
                  <a:lnTo>
                    <a:pt x="5011" y="2187645"/>
                  </a:lnTo>
                  <a:lnTo>
                    <a:pt x="2235" y="2137320"/>
                  </a:lnTo>
                  <a:lnTo>
                    <a:pt x="561" y="2086673"/>
                  </a:lnTo>
                  <a:lnTo>
                    <a:pt x="0" y="2035718"/>
                  </a:lnTo>
                  <a:close/>
                </a:path>
              </a:pathLst>
            </a:custGeom>
            <a:ln w="203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9" name="object 10">
            <a:extLst>
              <a:ext uri="{FF2B5EF4-FFF2-40B4-BE49-F238E27FC236}">
                <a16:creationId xmlns:a16="http://schemas.microsoft.com/office/drawing/2014/main" id="{1984EF61-D28E-66E4-1207-DE76C457853C}"/>
              </a:ext>
            </a:extLst>
          </p:cNvPr>
          <p:cNvSpPr txBox="1"/>
          <p:nvPr/>
        </p:nvSpPr>
        <p:spPr>
          <a:xfrm>
            <a:off x="804029" y="10474624"/>
            <a:ext cx="868680" cy="19428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EIN</a:t>
            </a:r>
            <a:endParaRPr sz="1200" dirty="0">
              <a:latin typeface="NewJuneRegular"/>
              <a:cs typeface="NewJuneRegular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19B7C8-480A-77F2-EB1C-3C3BE3BBBB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424" y="2926565"/>
            <a:ext cx="8028821" cy="4574438"/>
          </a:xfrm>
          <a:prstGeom prst="rect">
            <a:avLst/>
          </a:prstGeom>
        </p:spPr>
      </p:pic>
      <p:sp>
        <p:nvSpPr>
          <p:cNvPr id="13" name="object 9">
            <a:extLst>
              <a:ext uri="{FF2B5EF4-FFF2-40B4-BE49-F238E27FC236}">
                <a16:creationId xmlns:a16="http://schemas.microsoft.com/office/drawing/2014/main" id="{CFFD7D59-E3AD-664F-8B97-A5F8E4DA5CF0}"/>
              </a:ext>
            </a:extLst>
          </p:cNvPr>
          <p:cNvSpPr/>
          <p:nvPr/>
        </p:nvSpPr>
        <p:spPr>
          <a:xfrm>
            <a:off x="5556250" y="3673475"/>
            <a:ext cx="2590800" cy="4139539"/>
          </a:xfrm>
          <a:custGeom>
            <a:avLst/>
            <a:gdLst/>
            <a:ahLst/>
            <a:cxnLst/>
            <a:rect l="l" t="t" r="r" b="b"/>
            <a:pathLst>
              <a:path w="3654425" h="4071620">
                <a:moveTo>
                  <a:pt x="0" y="2035718"/>
                </a:moveTo>
                <a:lnTo>
                  <a:pt x="561" y="1984763"/>
                </a:lnTo>
                <a:lnTo>
                  <a:pt x="2235" y="1934115"/>
                </a:lnTo>
                <a:lnTo>
                  <a:pt x="5011" y="1883790"/>
                </a:lnTo>
                <a:lnTo>
                  <a:pt x="8874" y="1833802"/>
                </a:lnTo>
                <a:lnTo>
                  <a:pt x="13811" y="1784166"/>
                </a:lnTo>
                <a:lnTo>
                  <a:pt x="19809" y="1734895"/>
                </a:lnTo>
                <a:lnTo>
                  <a:pt x="26856" y="1686006"/>
                </a:lnTo>
                <a:lnTo>
                  <a:pt x="34938" y="1637511"/>
                </a:lnTo>
                <a:lnTo>
                  <a:pt x="44042" y="1589427"/>
                </a:lnTo>
                <a:lnTo>
                  <a:pt x="54155" y="1541766"/>
                </a:lnTo>
                <a:lnTo>
                  <a:pt x="65263" y="1494545"/>
                </a:lnTo>
                <a:lnTo>
                  <a:pt x="77355" y="1447777"/>
                </a:lnTo>
                <a:lnTo>
                  <a:pt x="90416" y="1401478"/>
                </a:lnTo>
                <a:lnTo>
                  <a:pt x="104434" y="1355661"/>
                </a:lnTo>
                <a:lnTo>
                  <a:pt x="119395" y="1310342"/>
                </a:lnTo>
                <a:lnTo>
                  <a:pt x="135287" y="1265534"/>
                </a:lnTo>
                <a:lnTo>
                  <a:pt x="152096" y="1221253"/>
                </a:lnTo>
                <a:lnTo>
                  <a:pt x="169810" y="1177513"/>
                </a:lnTo>
                <a:lnTo>
                  <a:pt x="188415" y="1134328"/>
                </a:lnTo>
                <a:lnTo>
                  <a:pt x="207897" y="1091714"/>
                </a:lnTo>
                <a:lnTo>
                  <a:pt x="228245" y="1049684"/>
                </a:lnTo>
                <a:lnTo>
                  <a:pt x="249445" y="1008254"/>
                </a:lnTo>
                <a:lnTo>
                  <a:pt x="271484" y="967438"/>
                </a:lnTo>
                <a:lnTo>
                  <a:pt x="294348" y="927250"/>
                </a:lnTo>
                <a:lnTo>
                  <a:pt x="318025" y="887706"/>
                </a:lnTo>
                <a:lnTo>
                  <a:pt x="342502" y="848819"/>
                </a:lnTo>
                <a:lnTo>
                  <a:pt x="367765" y="810604"/>
                </a:lnTo>
                <a:lnTo>
                  <a:pt x="393802" y="773076"/>
                </a:lnTo>
                <a:lnTo>
                  <a:pt x="420599" y="736250"/>
                </a:lnTo>
                <a:lnTo>
                  <a:pt x="448144" y="700139"/>
                </a:lnTo>
                <a:lnTo>
                  <a:pt x="476422" y="664759"/>
                </a:lnTo>
                <a:lnTo>
                  <a:pt x="505422" y="630125"/>
                </a:lnTo>
                <a:lnTo>
                  <a:pt x="535130" y="596250"/>
                </a:lnTo>
                <a:lnTo>
                  <a:pt x="565532" y="563149"/>
                </a:lnTo>
                <a:lnTo>
                  <a:pt x="596617" y="530837"/>
                </a:lnTo>
                <a:lnTo>
                  <a:pt x="628370" y="499329"/>
                </a:lnTo>
                <a:lnTo>
                  <a:pt x="660779" y="468638"/>
                </a:lnTo>
                <a:lnTo>
                  <a:pt x="693831" y="438781"/>
                </a:lnTo>
                <a:lnTo>
                  <a:pt x="727512" y="409770"/>
                </a:lnTo>
                <a:lnTo>
                  <a:pt x="761810" y="381622"/>
                </a:lnTo>
                <a:lnTo>
                  <a:pt x="796711" y="354349"/>
                </a:lnTo>
                <a:lnTo>
                  <a:pt x="832202" y="327968"/>
                </a:lnTo>
                <a:lnTo>
                  <a:pt x="868270" y="302492"/>
                </a:lnTo>
                <a:lnTo>
                  <a:pt x="904903" y="277936"/>
                </a:lnTo>
                <a:lnTo>
                  <a:pt x="942086" y="254315"/>
                </a:lnTo>
                <a:lnTo>
                  <a:pt x="979808" y="231643"/>
                </a:lnTo>
                <a:lnTo>
                  <a:pt x="1018054" y="209935"/>
                </a:lnTo>
                <a:lnTo>
                  <a:pt x="1056812" y="189205"/>
                </a:lnTo>
                <a:lnTo>
                  <a:pt x="1096069" y="169469"/>
                </a:lnTo>
                <a:lnTo>
                  <a:pt x="1135811" y="150739"/>
                </a:lnTo>
                <a:lnTo>
                  <a:pt x="1176026" y="133032"/>
                </a:lnTo>
                <a:lnTo>
                  <a:pt x="1216700" y="116362"/>
                </a:lnTo>
                <a:lnTo>
                  <a:pt x="1257821" y="100743"/>
                </a:lnTo>
                <a:lnTo>
                  <a:pt x="1299375" y="86190"/>
                </a:lnTo>
                <a:lnTo>
                  <a:pt x="1341349" y="72718"/>
                </a:lnTo>
                <a:lnTo>
                  <a:pt x="1383730" y="60340"/>
                </a:lnTo>
                <a:lnTo>
                  <a:pt x="1426505" y="49072"/>
                </a:lnTo>
                <a:lnTo>
                  <a:pt x="1469662" y="38929"/>
                </a:lnTo>
                <a:lnTo>
                  <a:pt x="1513185" y="29924"/>
                </a:lnTo>
                <a:lnTo>
                  <a:pt x="1557064" y="22072"/>
                </a:lnTo>
                <a:lnTo>
                  <a:pt x="1601285" y="15388"/>
                </a:lnTo>
                <a:lnTo>
                  <a:pt x="1645834" y="9887"/>
                </a:lnTo>
                <a:lnTo>
                  <a:pt x="1690698" y="5583"/>
                </a:lnTo>
                <a:lnTo>
                  <a:pt x="1735865" y="2491"/>
                </a:lnTo>
                <a:lnTo>
                  <a:pt x="1781321" y="625"/>
                </a:lnTo>
                <a:lnTo>
                  <a:pt x="1827054" y="0"/>
                </a:lnTo>
                <a:lnTo>
                  <a:pt x="1872786" y="625"/>
                </a:lnTo>
                <a:lnTo>
                  <a:pt x="1918242" y="2491"/>
                </a:lnTo>
                <a:lnTo>
                  <a:pt x="1963408" y="5583"/>
                </a:lnTo>
                <a:lnTo>
                  <a:pt x="2008272" y="9887"/>
                </a:lnTo>
                <a:lnTo>
                  <a:pt x="2052821" y="15388"/>
                </a:lnTo>
                <a:lnTo>
                  <a:pt x="2097041" y="22072"/>
                </a:lnTo>
                <a:lnTo>
                  <a:pt x="2140919" y="29924"/>
                </a:lnTo>
                <a:lnTo>
                  <a:pt x="2184443" y="38929"/>
                </a:lnTo>
                <a:lnTo>
                  <a:pt x="2227599" y="49072"/>
                </a:lnTo>
                <a:lnTo>
                  <a:pt x="2270374" y="60340"/>
                </a:lnTo>
                <a:lnTo>
                  <a:pt x="2312755" y="72718"/>
                </a:lnTo>
                <a:lnTo>
                  <a:pt x="2354729" y="86190"/>
                </a:lnTo>
                <a:lnTo>
                  <a:pt x="2396283" y="100743"/>
                </a:lnTo>
                <a:lnTo>
                  <a:pt x="2437403" y="116362"/>
                </a:lnTo>
                <a:lnTo>
                  <a:pt x="2478077" y="133032"/>
                </a:lnTo>
                <a:lnTo>
                  <a:pt x="2518292" y="150739"/>
                </a:lnTo>
                <a:lnTo>
                  <a:pt x="2558034" y="169469"/>
                </a:lnTo>
                <a:lnTo>
                  <a:pt x="2597291" y="189205"/>
                </a:lnTo>
                <a:lnTo>
                  <a:pt x="2636049" y="209935"/>
                </a:lnTo>
                <a:lnTo>
                  <a:pt x="2674295" y="231643"/>
                </a:lnTo>
                <a:lnTo>
                  <a:pt x="2712017" y="254315"/>
                </a:lnTo>
                <a:lnTo>
                  <a:pt x="2749200" y="277936"/>
                </a:lnTo>
                <a:lnTo>
                  <a:pt x="2785833" y="302492"/>
                </a:lnTo>
                <a:lnTo>
                  <a:pt x="2821901" y="327968"/>
                </a:lnTo>
                <a:lnTo>
                  <a:pt x="2857392" y="354349"/>
                </a:lnTo>
                <a:lnTo>
                  <a:pt x="2892293" y="381622"/>
                </a:lnTo>
                <a:lnTo>
                  <a:pt x="2926591" y="409770"/>
                </a:lnTo>
                <a:lnTo>
                  <a:pt x="2960272" y="438781"/>
                </a:lnTo>
                <a:lnTo>
                  <a:pt x="2993324" y="468638"/>
                </a:lnTo>
                <a:lnTo>
                  <a:pt x="3025733" y="499329"/>
                </a:lnTo>
                <a:lnTo>
                  <a:pt x="3057486" y="530837"/>
                </a:lnTo>
                <a:lnTo>
                  <a:pt x="3088571" y="563149"/>
                </a:lnTo>
                <a:lnTo>
                  <a:pt x="3118974" y="596250"/>
                </a:lnTo>
                <a:lnTo>
                  <a:pt x="3148682" y="630125"/>
                </a:lnTo>
                <a:lnTo>
                  <a:pt x="3177682" y="664759"/>
                </a:lnTo>
                <a:lnTo>
                  <a:pt x="3205960" y="700139"/>
                </a:lnTo>
                <a:lnTo>
                  <a:pt x="3233505" y="736250"/>
                </a:lnTo>
                <a:lnTo>
                  <a:pt x="3260302" y="773076"/>
                </a:lnTo>
                <a:lnTo>
                  <a:pt x="3286339" y="810604"/>
                </a:lnTo>
                <a:lnTo>
                  <a:pt x="3311603" y="848819"/>
                </a:lnTo>
                <a:lnTo>
                  <a:pt x="3336079" y="887706"/>
                </a:lnTo>
                <a:lnTo>
                  <a:pt x="3359757" y="927250"/>
                </a:lnTo>
                <a:lnTo>
                  <a:pt x="3382621" y="967438"/>
                </a:lnTo>
                <a:lnTo>
                  <a:pt x="3404660" y="1008254"/>
                </a:lnTo>
                <a:lnTo>
                  <a:pt x="3425860" y="1049684"/>
                </a:lnTo>
                <a:lnTo>
                  <a:pt x="3446208" y="1091714"/>
                </a:lnTo>
                <a:lnTo>
                  <a:pt x="3465691" y="1134328"/>
                </a:lnTo>
                <a:lnTo>
                  <a:pt x="3484296" y="1177513"/>
                </a:lnTo>
                <a:lnTo>
                  <a:pt x="3502010" y="1221253"/>
                </a:lnTo>
                <a:lnTo>
                  <a:pt x="3518819" y="1265534"/>
                </a:lnTo>
                <a:lnTo>
                  <a:pt x="3534711" y="1310342"/>
                </a:lnTo>
                <a:lnTo>
                  <a:pt x="3549673" y="1355661"/>
                </a:lnTo>
                <a:lnTo>
                  <a:pt x="3563691" y="1401478"/>
                </a:lnTo>
                <a:lnTo>
                  <a:pt x="3576752" y="1447777"/>
                </a:lnTo>
                <a:lnTo>
                  <a:pt x="3588844" y="1494545"/>
                </a:lnTo>
                <a:lnTo>
                  <a:pt x="3599952" y="1541766"/>
                </a:lnTo>
                <a:lnTo>
                  <a:pt x="3610065" y="1589427"/>
                </a:lnTo>
                <a:lnTo>
                  <a:pt x="3619169" y="1637511"/>
                </a:lnTo>
                <a:lnTo>
                  <a:pt x="3627251" y="1686006"/>
                </a:lnTo>
                <a:lnTo>
                  <a:pt x="3634298" y="1734895"/>
                </a:lnTo>
                <a:lnTo>
                  <a:pt x="3640297" y="1784166"/>
                </a:lnTo>
                <a:lnTo>
                  <a:pt x="3645234" y="1833802"/>
                </a:lnTo>
                <a:lnTo>
                  <a:pt x="3649097" y="1883790"/>
                </a:lnTo>
                <a:lnTo>
                  <a:pt x="3651872" y="1934115"/>
                </a:lnTo>
                <a:lnTo>
                  <a:pt x="3653547" y="1984763"/>
                </a:lnTo>
                <a:lnTo>
                  <a:pt x="3654108" y="2035718"/>
                </a:lnTo>
                <a:lnTo>
                  <a:pt x="3653547" y="2086673"/>
                </a:lnTo>
                <a:lnTo>
                  <a:pt x="3651872" y="2137320"/>
                </a:lnTo>
                <a:lnTo>
                  <a:pt x="3649097" y="2187645"/>
                </a:lnTo>
                <a:lnTo>
                  <a:pt x="3645234" y="2237633"/>
                </a:lnTo>
                <a:lnTo>
                  <a:pt x="3640297" y="2287269"/>
                </a:lnTo>
                <a:lnTo>
                  <a:pt x="3634298" y="2336540"/>
                </a:lnTo>
                <a:lnTo>
                  <a:pt x="3627251" y="2385430"/>
                </a:lnTo>
                <a:lnTo>
                  <a:pt x="3619169" y="2433924"/>
                </a:lnTo>
                <a:lnTo>
                  <a:pt x="3610065" y="2482009"/>
                </a:lnTo>
                <a:lnTo>
                  <a:pt x="3599952" y="2529669"/>
                </a:lnTo>
                <a:lnTo>
                  <a:pt x="3588844" y="2576890"/>
                </a:lnTo>
                <a:lnTo>
                  <a:pt x="3576752" y="2623658"/>
                </a:lnTo>
                <a:lnTo>
                  <a:pt x="3563691" y="2669957"/>
                </a:lnTo>
                <a:lnTo>
                  <a:pt x="3549673" y="2715774"/>
                </a:lnTo>
                <a:lnTo>
                  <a:pt x="3534711" y="2761094"/>
                </a:lnTo>
                <a:lnTo>
                  <a:pt x="3518819" y="2805901"/>
                </a:lnTo>
                <a:lnTo>
                  <a:pt x="3502010" y="2850182"/>
                </a:lnTo>
                <a:lnTo>
                  <a:pt x="3484296" y="2893923"/>
                </a:lnTo>
                <a:lnTo>
                  <a:pt x="3465691" y="2937107"/>
                </a:lnTo>
                <a:lnTo>
                  <a:pt x="3446208" y="2979721"/>
                </a:lnTo>
                <a:lnTo>
                  <a:pt x="3425860" y="3021751"/>
                </a:lnTo>
                <a:lnTo>
                  <a:pt x="3404660" y="3063181"/>
                </a:lnTo>
                <a:lnTo>
                  <a:pt x="3382621" y="3103997"/>
                </a:lnTo>
                <a:lnTo>
                  <a:pt x="3359757" y="3144185"/>
                </a:lnTo>
                <a:lnTo>
                  <a:pt x="3336079" y="3183730"/>
                </a:lnTo>
                <a:lnTo>
                  <a:pt x="3311603" y="3222616"/>
                </a:lnTo>
                <a:lnTo>
                  <a:pt x="3286339" y="3260831"/>
                </a:lnTo>
                <a:lnTo>
                  <a:pt x="3260302" y="3298359"/>
                </a:lnTo>
                <a:lnTo>
                  <a:pt x="3233505" y="3335185"/>
                </a:lnTo>
                <a:lnTo>
                  <a:pt x="3205960" y="3371296"/>
                </a:lnTo>
                <a:lnTo>
                  <a:pt x="3177682" y="3406676"/>
                </a:lnTo>
                <a:lnTo>
                  <a:pt x="3148682" y="3441311"/>
                </a:lnTo>
                <a:lnTo>
                  <a:pt x="3118974" y="3475186"/>
                </a:lnTo>
                <a:lnTo>
                  <a:pt x="3088571" y="3508286"/>
                </a:lnTo>
                <a:lnTo>
                  <a:pt x="3057486" y="3540598"/>
                </a:lnTo>
                <a:lnTo>
                  <a:pt x="3025733" y="3572106"/>
                </a:lnTo>
                <a:lnTo>
                  <a:pt x="2993324" y="3602797"/>
                </a:lnTo>
                <a:lnTo>
                  <a:pt x="2960272" y="3632655"/>
                </a:lnTo>
                <a:lnTo>
                  <a:pt x="2926591" y="3661665"/>
                </a:lnTo>
                <a:lnTo>
                  <a:pt x="2892293" y="3689814"/>
                </a:lnTo>
                <a:lnTo>
                  <a:pt x="2857392" y="3717086"/>
                </a:lnTo>
                <a:lnTo>
                  <a:pt x="2821901" y="3743468"/>
                </a:lnTo>
                <a:lnTo>
                  <a:pt x="2785833" y="3768943"/>
                </a:lnTo>
                <a:lnTo>
                  <a:pt x="2749200" y="3793499"/>
                </a:lnTo>
                <a:lnTo>
                  <a:pt x="2712017" y="3817120"/>
                </a:lnTo>
                <a:lnTo>
                  <a:pt x="2674295" y="3839792"/>
                </a:lnTo>
                <a:lnTo>
                  <a:pt x="2636049" y="3861500"/>
                </a:lnTo>
                <a:lnTo>
                  <a:pt x="2597291" y="3882230"/>
                </a:lnTo>
                <a:lnTo>
                  <a:pt x="2558034" y="3901967"/>
                </a:lnTo>
                <a:lnTo>
                  <a:pt x="2518292" y="3920696"/>
                </a:lnTo>
                <a:lnTo>
                  <a:pt x="2478077" y="3938403"/>
                </a:lnTo>
                <a:lnTo>
                  <a:pt x="2437403" y="3955073"/>
                </a:lnTo>
                <a:lnTo>
                  <a:pt x="2396283" y="3970692"/>
                </a:lnTo>
                <a:lnTo>
                  <a:pt x="2354729" y="3985245"/>
                </a:lnTo>
                <a:lnTo>
                  <a:pt x="2312755" y="3998718"/>
                </a:lnTo>
                <a:lnTo>
                  <a:pt x="2270374" y="4011095"/>
                </a:lnTo>
                <a:lnTo>
                  <a:pt x="2227599" y="4022363"/>
                </a:lnTo>
                <a:lnTo>
                  <a:pt x="2184443" y="4032507"/>
                </a:lnTo>
                <a:lnTo>
                  <a:pt x="2140919" y="4041512"/>
                </a:lnTo>
                <a:lnTo>
                  <a:pt x="2097041" y="4049363"/>
                </a:lnTo>
                <a:lnTo>
                  <a:pt x="2052821" y="4056047"/>
                </a:lnTo>
                <a:lnTo>
                  <a:pt x="2008272" y="4061548"/>
                </a:lnTo>
                <a:lnTo>
                  <a:pt x="1963408" y="4065852"/>
                </a:lnTo>
                <a:lnTo>
                  <a:pt x="1918242" y="4068944"/>
                </a:lnTo>
                <a:lnTo>
                  <a:pt x="1872786" y="4070810"/>
                </a:lnTo>
                <a:lnTo>
                  <a:pt x="1827054" y="4071436"/>
                </a:lnTo>
                <a:lnTo>
                  <a:pt x="1781321" y="4070810"/>
                </a:lnTo>
                <a:lnTo>
                  <a:pt x="1735865" y="4068944"/>
                </a:lnTo>
                <a:lnTo>
                  <a:pt x="1690698" y="4065852"/>
                </a:lnTo>
                <a:lnTo>
                  <a:pt x="1645834" y="4061548"/>
                </a:lnTo>
                <a:lnTo>
                  <a:pt x="1601285" y="4056047"/>
                </a:lnTo>
                <a:lnTo>
                  <a:pt x="1557064" y="4049363"/>
                </a:lnTo>
                <a:lnTo>
                  <a:pt x="1513185" y="4041512"/>
                </a:lnTo>
                <a:lnTo>
                  <a:pt x="1469662" y="4032507"/>
                </a:lnTo>
                <a:lnTo>
                  <a:pt x="1426505" y="4022363"/>
                </a:lnTo>
                <a:lnTo>
                  <a:pt x="1383730" y="4011095"/>
                </a:lnTo>
                <a:lnTo>
                  <a:pt x="1341349" y="3998718"/>
                </a:lnTo>
                <a:lnTo>
                  <a:pt x="1299375" y="3985245"/>
                </a:lnTo>
                <a:lnTo>
                  <a:pt x="1257821" y="3970692"/>
                </a:lnTo>
                <a:lnTo>
                  <a:pt x="1216700" y="3955073"/>
                </a:lnTo>
                <a:lnTo>
                  <a:pt x="1176026" y="3938403"/>
                </a:lnTo>
                <a:lnTo>
                  <a:pt x="1135811" y="3920696"/>
                </a:lnTo>
                <a:lnTo>
                  <a:pt x="1096069" y="3901967"/>
                </a:lnTo>
                <a:lnTo>
                  <a:pt x="1056812" y="3882230"/>
                </a:lnTo>
                <a:lnTo>
                  <a:pt x="1018054" y="3861500"/>
                </a:lnTo>
                <a:lnTo>
                  <a:pt x="979808" y="3839792"/>
                </a:lnTo>
                <a:lnTo>
                  <a:pt x="942086" y="3817120"/>
                </a:lnTo>
                <a:lnTo>
                  <a:pt x="904903" y="3793499"/>
                </a:lnTo>
                <a:lnTo>
                  <a:pt x="868270" y="3768943"/>
                </a:lnTo>
                <a:lnTo>
                  <a:pt x="832202" y="3743468"/>
                </a:lnTo>
                <a:lnTo>
                  <a:pt x="796711" y="3717086"/>
                </a:lnTo>
                <a:lnTo>
                  <a:pt x="761810" y="3689814"/>
                </a:lnTo>
                <a:lnTo>
                  <a:pt x="727512" y="3661665"/>
                </a:lnTo>
                <a:lnTo>
                  <a:pt x="693831" y="3632655"/>
                </a:lnTo>
                <a:lnTo>
                  <a:pt x="660779" y="3602797"/>
                </a:lnTo>
                <a:lnTo>
                  <a:pt x="628370" y="3572106"/>
                </a:lnTo>
                <a:lnTo>
                  <a:pt x="596617" y="3540598"/>
                </a:lnTo>
                <a:lnTo>
                  <a:pt x="565532" y="3508286"/>
                </a:lnTo>
                <a:lnTo>
                  <a:pt x="535130" y="3475186"/>
                </a:lnTo>
                <a:lnTo>
                  <a:pt x="505422" y="3441311"/>
                </a:lnTo>
                <a:lnTo>
                  <a:pt x="476422" y="3406676"/>
                </a:lnTo>
                <a:lnTo>
                  <a:pt x="448144" y="3371296"/>
                </a:lnTo>
                <a:lnTo>
                  <a:pt x="420599" y="3335185"/>
                </a:lnTo>
                <a:lnTo>
                  <a:pt x="393802" y="3298359"/>
                </a:lnTo>
                <a:lnTo>
                  <a:pt x="367765" y="3260831"/>
                </a:lnTo>
                <a:lnTo>
                  <a:pt x="342502" y="3222616"/>
                </a:lnTo>
                <a:lnTo>
                  <a:pt x="318025" y="3183730"/>
                </a:lnTo>
                <a:lnTo>
                  <a:pt x="294348" y="3144185"/>
                </a:lnTo>
                <a:lnTo>
                  <a:pt x="271484" y="3103997"/>
                </a:lnTo>
                <a:lnTo>
                  <a:pt x="249445" y="3063181"/>
                </a:lnTo>
                <a:lnTo>
                  <a:pt x="228245" y="3021751"/>
                </a:lnTo>
                <a:lnTo>
                  <a:pt x="207897" y="2979721"/>
                </a:lnTo>
                <a:lnTo>
                  <a:pt x="188415" y="2937107"/>
                </a:lnTo>
                <a:lnTo>
                  <a:pt x="169810" y="2893923"/>
                </a:lnTo>
                <a:lnTo>
                  <a:pt x="152096" y="2850182"/>
                </a:lnTo>
                <a:lnTo>
                  <a:pt x="135287" y="2805901"/>
                </a:lnTo>
                <a:lnTo>
                  <a:pt x="119395" y="2761094"/>
                </a:lnTo>
                <a:lnTo>
                  <a:pt x="104434" y="2715774"/>
                </a:lnTo>
                <a:lnTo>
                  <a:pt x="90416" y="2669957"/>
                </a:lnTo>
                <a:lnTo>
                  <a:pt x="77355" y="2623658"/>
                </a:lnTo>
                <a:lnTo>
                  <a:pt x="65263" y="2576890"/>
                </a:lnTo>
                <a:lnTo>
                  <a:pt x="54155" y="2529669"/>
                </a:lnTo>
                <a:lnTo>
                  <a:pt x="44042" y="2482009"/>
                </a:lnTo>
                <a:lnTo>
                  <a:pt x="34938" y="2433924"/>
                </a:lnTo>
                <a:lnTo>
                  <a:pt x="26856" y="2385430"/>
                </a:lnTo>
                <a:lnTo>
                  <a:pt x="19809" y="2336540"/>
                </a:lnTo>
                <a:lnTo>
                  <a:pt x="13811" y="2287269"/>
                </a:lnTo>
                <a:lnTo>
                  <a:pt x="8874" y="2237633"/>
                </a:lnTo>
                <a:lnTo>
                  <a:pt x="5011" y="2187645"/>
                </a:lnTo>
                <a:lnTo>
                  <a:pt x="2235" y="2137320"/>
                </a:lnTo>
                <a:lnTo>
                  <a:pt x="561" y="2086673"/>
                </a:lnTo>
                <a:lnTo>
                  <a:pt x="0" y="2035718"/>
                </a:lnTo>
                <a:close/>
              </a:path>
            </a:pathLst>
          </a:custGeom>
          <a:ln w="203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2FB182E-C5A4-55CF-CA91-BAE5317665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350" y="796"/>
            <a:ext cx="20104096" cy="11308554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04029" y="10467085"/>
            <a:ext cx="111569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95603" y="8523573"/>
            <a:ext cx="13870940" cy="14020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125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Industria-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bilakaera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esportazioen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lotuta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Esportazioetan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hauek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muga-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zergen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sailik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garrantzitsuenak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: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ekipamendu-ondasunak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garraio-materiala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metalak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horien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makinak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gailuak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Azken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horiek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beste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guztiek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negatiboa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sailek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bakarrik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bilakaera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positiboa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urtarriletik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irailera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arabera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). 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DB7645D9-5DFD-20F9-25DF-954C1BFFA2D1}"/>
              </a:ext>
            </a:extLst>
          </p:cNvPr>
          <p:cNvSpPr txBox="1"/>
          <p:nvPr/>
        </p:nvSpPr>
        <p:spPr>
          <a:xfrm>
            <a:off x="783087" y="1834774"/>
            <a:ext cx="441007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Esportazioak</a:t>
            </a:r>
            <a:endParaRPr sz="4950" dirty="0">
              <a:latin typeface="NewJuneBold"/>
              <a:cs typeface="NewJuneBold"/>
            </a:endParaRPr>
          </a:p>
        </p:txBody>
      </p:sp>
      <p:graphicFrame>
        <p:nvGraphicFramePr>
          <p:cNvPr id="11" name="Gráfico 1">
            <a:extLst>
              <a:ext uri="{FF2B5EF4-FFF2-40B4-BE49-F238E27FC236}">
                <a16:creationId xmlns:a16="http://schemas.microsoft.com/office/drawing/2014/main" id="{A38A8E42-40EE-A6AF-E1F3-1030BE6534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35028"/>
              </p:ext>
            </p:extLst>
          </p:nvPr>
        </p:nvGraphicFramePr>
        <p:xfrm>
          <a:off x="2203450" y="2651665"/>
          <a:ext cx="16459200" cy="5162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Elipse 11">
            <a:extLst>
              <a:ext uri="{FF2B5EF4-FFF2-40B4-BE49-F238E27FC236}">
                <a16:creationId xmlns:a16="http://schemas.microsoft.com/office/drawing/2014/main" id="{13157F99-82E1-8157-868F-176A9FF40A4D}"/>
              </a:ext>
            </a:extLst>
          </p:cNvPr>
          <p:cNvSpPr/>
          <p:nvPr/>
        </p:nvSpPr>
        <p:spPr>
          <a:xfrm>
            <a:off x="12750188" y="2926404"/>
            <a:ext cx="6264259" cy="5760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C9DA96-FF23-ABB8-87A0-E354FF2C07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15875"/>
            <a:ext cx="20104096" cy="11308554"/>
          </a:xfrm>
          <a:prstGeom prst="rect">
            <a:avLst/>
          </a:prstGeom>
        </p:spPr>
      </p:pic>
      <p:sp>
        <p:nvSpPr>
          <p:cNvPr id="18" name="object 17">
            <a:extLst>
              <a:ext uri="{FF2B5EF4-FFF2-40B4-BE49-F238E27FC236}">
                <a16:creationId xmlns:a16="http://schemas.microsoft.com/office/drawing/2014/main" id="{B4B10231-B4FA-B78E-3E9F-55D7EA7A03D0}"/>
              </a:ext>
            </a:extLst>
          </p:cNvPr>
          <p:cNvSpPr txBox="1"/>
          <p:nvPr/>
        </p:nvSpPr>
        <p:spPr>
          <a:xfrm>
            <a:off x="1209820" y="1976246"/>
            <a:ext cx="602333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Euskadiko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 industria 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66" name="object 3">
            <a:extLst>
              <a:ext uri="{FF2B5EF4-FFF2-40B4-BE49-F238E27FC236}">
                <a16:creationId xmlns:a16="http://schemas.microsoft.com/office/drawing/2014/main" id="{0DEF7DD9-C450-E4A1-92E7-1E7E1B64E0AF}"/>
              </a:ext>
            </a:extLst>
          </p:cNvPr>
          <p:cNvSpPr txBox="1"/>
          <p:nvPr/>
        </p:nvSpPr>
        <p:spPr>
          <a:xfrm>
            <a:off x="1272646" y="5293107"/>
            <a:ext cx="2615648" cy="9051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Manufaktura-sektorearen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egoera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ahula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munduan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endParaRPr sz="1950" dirty="0">
              <a:latin typeface="NewJuneSemibold"/>
              <a:cs typeface="NewJuneSemibold"/>
            </a:endParaRPr>
          </a:p>
        </p:txBody>
      </p:sp>
      <p:grpSp>
        <p:nvGrpSpPr>
          <p:cNvPr id="67" name="object 8">
            <a:extLst>
              <a:ext uri="{FF2B5EF4-FFF2-40B4-BE49-F238E27FC236}">
                <a16:creationId xmlns:a16="http://schemas.microsoft.com/office/drawing/2014/main" id="{674B395C-1376-55D9-376D-3452895FF855}"/>
              </a:ext>
            </a:extLst>
          </p:cNvPr>
          <p:cNvGrpSpPr/>
          <p:nvPr/>
        </p:nvGrpSpPr>
        <p:grpSpPr>
          <a:xfrm>
            <a:off x="816729" y="3452307"/>
            <a:ext cx="3072130" cy="1658620"/>
            <a:chOff x="816729" y="3452307"/>
            <a:chExt cx="3072130" cy="1658620"/>
          </a:xfrm>
        </p:grpSpPr>
        <p:pic>
          <p:nvPicPr>
            <p:cNvPr id="68" name="object 9">
              <a:extLst>
                <a:ext uri="{FF2B5EF4-FFF2-40B4-BE49-F238E27FC236}">
                  <a16:creationId xmlns:a16="http://schemas.microsoft.com/office/drawing/2014/main" id="{4485690A-B0CE-EF64-D168-8B5B8AC87560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2820" y="3452307"/>
              <a:ext cx="2655474" cy="1658588"/>
            </a:xfrm>
            <a:prstGeom prst="rect">
              <a:avLst/>
            </a:prstGeom>
          </p:spPr>
        </p:pic>
        <p:pic>
          <p:nvPicPr>
            <p:cNvPr id="69" name="object 10">
              <a:extLst>
                <a:ext uri="{FF2B5EF4-FFF2-40B4-BE49-F238E27FC236}">
                  <a16:creationId xmlns:a16="http://schemas.microsoft.com/office/drawing/2014/main" id="{42A44AF7-D951-3982-C5B6-455243DC54E8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6729" y="3452307"/>
              <a:ext cx="1109578" cy="1095130"/>
            </a:xfrm>
            <a:prstGeom prst="rect">
              <a:avLst/>
            </a:prstGeom>
          </p:spPr>
        </p:pic>
      </p:grpSp>
      <p:pic>
        <p:nvPicPr>
          <p:cNvPr id="70" name="object 28">
            <a:extLst>
              <a:ext uri="{FF2B5EF4-FFF2-40B4-BE49-F238E27FC236}">
                <a16:creationId xmlns:a16="http://schemas.microsoft.com/office/drawing/2014/main" id="{849F80AA-62B1-67D3-6E77-AE52BC45C69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1436" y="4023322"/>
            <a:ext cx="369622" cy="426803"/>
          </a:xfrm>
          <a:prstGeom prst="rect">
            <a:avLst/>
          </a:prstGeom>
        </p:spPr>
      </p:pic>
      <p:grpSp>
        <p:nvGrpSpPr>
          <p:cNvPr id="71" name="object 11">
            <a:extLst>
              <a:ext uri="{FF2B5EF4-FFF2-40B4-BE49-F238E27FC236}">
                <a16:creationId xmlns:a16="http://schemas.microsoft.com/office/drawing/2014/main" id="{11F9A167-1E55-94FC-999E-BFD07775DE20}"/>
              </a:ext>
            </a:extLst>
          </p:cNvPr>
          <p:cNvGrpSpPr/>
          <p:nvPr/>
        </p:nvGrpSpPr>
        <p:grpSpPr>
          <a:xfrm>
            <a:off x="5308960" y="3241608"/>
            <a:ext cx="2077720" cy="1838960"/>
            <a:chOff x="5308960" y="3241608"/>
            <a:chExt cx="2077720" cy="1838960"/>
          </a:xfrm>
        </p:grpSpPr>
        <p:pic>
          <p:nvPicPr>
            <p:cNvPr id="72" name="object 12">
              <a:extLst>
                <a:ext uri="{FF2B5EF4-FFF2-40B4-BE49-F238E27FC236}">
                  <a16:creationId xmlns:a16="http://schemas.microsoft.com/office/drawing/2014/main" id="{B66C0ADF-2148-29B8-9182-678723259DBD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8960" y="3418492"/>
              <a:ext cx="2077212" cy="1661771"/>
            </a:xfrm>
            <a:prstGeom prst="rect">
              <a:avLst/>
            </a:prstGeom>
          </p:spPr>
        </p:pic>
        <p:pic>
          <p:nvPicPr>
            <p:cNvPr id="73" name="object 13">
              <a:extLst>
                <a:ext uri="{FF2B5EF4-FFF2-40B4-BE49-F238E27FC236}">
                  <a16:creationId xmlns:a16="http://schemas.microsoft.com/office/drawing/2014/main" id="{3971A3CE-BEE0-A4BD-6BB8-2BF6B02F95F2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055" y="3695112"/>
              <a:ext cx="149021" cy="141723"/>
            </a:xfrm>
            <a:prstGeom prst="rect">
              <a:avLst/>
            </a:prstGeom>
          </p:spPr>
        </p:pic>
        <p:pic>
          <p:nvPicPr>
            <p:cNvPr id="74" name="object 14">
              <a:extLst>
                <a:ext uri="{FF2B5EF4-FFF2-40B4-BE49-F238E27FC236}">
                  <a16:creationId xmlns:a16="http://schemas.microsoft.com/office/drawing/2014/main" id="{1BABCBE3-76AB-FCCA-A748-154144F9614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7271" y="3760807"/>
              <a:ext cx="149021" cy="141723"/>
            </a:xfrm>
            <a:prstGeom prst="rect">
              <a:avLst/>
            </a:prstGeom>
          </p:spPr>
        </p:pic>
        <p:pic>
          <p:nvPicPr>
            <p:cNvPr id="75" name="object 15">
              <a:extLst>
                <a:ext uri="{FF2B5EF4-FFF2-40B4-BE49-F238E27FC236}">
                  <a16:creationId xmlns:a16="http://schemas.microsoft.com/office/drawing/2014/main" id="{B03B4E4F-8522-30DE-ABF7-E4CC3254F127}"/>
                </a:ext>
              </a:extLst>
            </p:cNvPr>
            <p:cNvPicPr/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2481" y="3932152"/>
              <a:ext cx="148996" cy="141723"/>
            </a:xfrm>
            <a:prstGeom prst="rect">
              <a:avLst/>
            </a:prstGeom>
          </p:spPr>
        </p:pic>
        <p:pic>
          <p:nvPicPr>
            <p:cNvPr id="76" name="object 16">
              <a:extLst>
                <a:ext uri="{FF2B5EF4-FFF2-40B4-BE49-F238E27FC236}">
                  <a16:creationId xmlns:a16="http://schemas.microsoft.com/office/drawing/2014/main" id="{1DAD9EE4-3662-A7E4-C1C2-A4813DFA356E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7718" y="4173852"/>
              <a:ext cx="149021" cy="141733"/>
            </a:xfrm>
            <a:prstGeom prst="rect">
              <a:avLst/>
            </a:prstGeom>
          </p:spPr>
        </p:pic>
        <p:pic>
          <p:nvPicPr>
            <p:cNvPr id="77" name="object 17">
              <a:extLst>
                <a:ext uri="{FF2B5EF4-FFF2-40B4-BE49-F238E27FC236}">
                  <a16:creationId xmlns:a16="http://schemas.microsoft.com/office/drawing/2014/main" id="{8CAEF19C-5FDF-D7E5-D208-5A33B1B0AED4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63437" y="4409635"/>
              <a:ext cx="148971" cy="141733"/>
            </a:xfrm>
            <a:prstGeom prst="rect">
              <a:avLst/>
            </a:prstGeom>
          </p:spPr>
        </p:pic>
        <p:pic>
          <p:nvPicPr>
            <p:cNvPr id="78" name="object 18">
              <a:extLst>
                <a:ext uri="{FF2B5EF4-FFF2-40B4-BE49-F238E27FC236}">
                  <a16:creationId xmlns:a16="http://schemas.microsoft.com/office/drawing/2014/main" id="{6CFBFF7C-14E1-D25B-D753-6F81099D62E0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4758" y="4584436"/>
              <a:ext cx="148996" cy="141733"/>
            </a:xfrm>
            <a:prstGeom prst="rect">
              <a:avLst/>
            </a:prstGeom>
          </p:spPr>
        </p:pic>
        <p:pic>
          <p:nvPicPr>
            <p:cNvPr id="79" name="object 19">
              <a:extLst>
                <a:ext uri="{FF2B5EF4-FFF2-40B4-BE49-F238E27FC236}">
                  <a16:creationId xmlns:a16="http://schemas.microsoft.com/office/drawing/2014/main" id="{0B6CFA23-2526-D31A-8CF9-EB76D29E8CD0}"/>
                </a:ext>
              </a:extLst>
            </p:cNvPr>
            <p:cNvPicPr/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3069" y="4661920"/>
              <a:ext cx="149003" cy="141723"/>
            </a:xfrm>
            <a:prstGeom prst="rect">
              <a:avLst/>
            </a:prstGeom>
          </p:spPr>
        </p:pic>
        <p:pic>
          <p:nvPicPr>
            <p:cNvPr id="80" name="object 20">
              <a:extLst>
                <a:ext uri="{FF2B5EF4-FFF2-40B4-BE49-F238E27FC236}">
                  <a16:creationId xmlns:a16="http://schemas.microsoft.com/office/drawing/2014/main" id="{BF5D2F8F-1673-1EAD-B0D3-56783C9F326B}"/>
                </a:ext>
              </a:extLst>
            </p:cNvPr>
            <p:cNvPicPr/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1355" y="4584436"/>
              <a:ext cx="148992" cy="141733"/>
            </a:xfrm>
            <a:prstGeom prst="rect">
              <a:avLst/>
            </a:prstGeom>
          </p:spPr>
        </p:pic>
        <p:pic>
          <p:nvPicPr>
            <p:cNvPr id="81" name="object 21">
              <a:extLst>
                <a:ext uri="{FF2B5EF4-FFF2-40B4-BE49-F238E27FC236}">
                  <a16:creationId xmlns:a16="http://schemas.microsoft.com/office/drawing/2014/main" id="{AC6490DF-A63C-BCF4-B57A-1D23BD83B00B}"/>
                </a:ext>
              </a:extLst>
            </p:cNvPr>
            <p:cNvPicPr/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2721" y="4409635"/>
              <a:ext cx="148982" cy="141733"/>
            </a:xfrm>
            <a:prstGeom prst="rect">
              <a:avLst/>
            </a:prstGeom>
          </p:spPr>
        </p:pic>
        <p:pic>
          <p:nvPicPr>
            <p:cNvPr id="82" name="object 22">
              <a:extLst>
                <a:ext uri="{FF2B5EF4-FFF2-40B4-BE49-F238E27FC236}">
                  <a16:creationId xmlns:a16="http://schemas.microsoft.com/office/drawing/2014/main" id="{F853E093-A0A2-1609-3790-5A9D76C21C17}"/>
                </a:ext>
              </a:extLst>
            </p:cNvPr>
            <p:cNvPicPr/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48416" y="4173862"/>
              <a:ext cx="148992" cy="141723"/>
            </a:xfrm>
            <a:prstGeom prst="rect">
              <a:avLst/>
            </a:prstGeom>
          </p:spPr>
        </p:pic>
        <p:pic>
          <p:nvPicPr>
            <p:cNvPr id="83" name="object 23">
              <a:extLst>
                <a:ext uri="{FF2B5EF4-FFF2-40B4-BE49-F238E27FC236}">
                  <a16:creationId xmlns:a16="http://schemas.microsoft.com/office/drawing/2014/main" id="{F27EC7A3-D80C-3BBC-2552-D77CE0014435}"/>
                </a:ext>
              </a:extLst>
            </p:cNvPr>
            <p:cNvPicPr/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83643" y="3932152"/>
              <a:ext cx="149003" cy="141733"/>
            </a:xfrm>
            <a:prstGeom prst="rect">
              <a:avLst/>
            </a:prstGeom>
          </p:spPr>
        </p:pic>
        <p:pic>
          <p:nvPicPr>
            <p:cNvPr id="84" name="object 24">
              <a:extLst>
                <a:ext uri="{FF2B5EF4-FFF2-40B4-BE49-F238E27FC236}">
                  <a16:creationId xmlns:a16="http://schemas.microsoft.com/office/drawing/2014/main" id="{1175B885-1387-18E8-FE75-BF0F834433B9}"/>
                </a:ext>
              </a:extLst>
            </p:cNvPr>
            <p:cNvPicPr/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8852" y="3760807"/>
              <a:ext cx="149003" cy="141723"/>
            </a:xfrm>
            <a:prstGeom prst="rect">
              <a:avLst/>
            </a:prstGeom>
          </p:spPr>
        </p:pic>
        <p:sp>
          <p:nvSpPr>
            <p:cNvPr id="85" name="object 25">
              <a:extLst>
                <a:ext uri="{FF2B5EF4-FFF2-40B4-BE49-F238E27FC236}">
                  <a16:creationId xmlns:a16="http://schemas.microsoft.com/office/drawing/2014/main" id="{8E363DAE-2CF8-5170-F5CE-D9398F052E1A}"/>
                </a:ext>
              </a:extLst>
            </p:cNvPr>
            <p:cNvSpPr/>
            <p:nvPr/>
          </p:nvSpPr>
          <p:spPr>
            <a:xfrm>
              <a:off x="6378847" y="3257099"/>
              <a:ext cx="950594" cy="1128395"/>
            </a:xfrm>
            <a:custGeom>
              <a:avLst/>
              <a:gdLst/>
              <a:ahLst/>
              <a:cxnLst/>
              <a:rect l="l" t="t" r="r" b="b"/>
              <a:pathLst>
                <a:path w="950595" h="1128395">
                  <a:moveTo>
                    <a:pt x="950368" y="0"/>
                  </a:moveTo>
                  <a:lnTo>
                    <a:pt x="834602" y="399914"/>
                  </a:lnTo>
                  <a:lnTo>
                    <a:pt x="687256" y="294682"/>
                  </a:lnTo>
                  <a:lnTo>
                    <a:pt x="613583" y="663037"/>
                  </a:lnTo>
                  <a:lnTo>
                    <a:pt x="445190" y="536737"/>
                  </a:lnTo>
                  <a:lnTo>
                    <a:pt x="392563" y="810394"/>
                  </a:lnTo>
                  <a:lnTo>
                    <a:pt x="224171" y="631467"/>
                  </a:lnTo>
                  <a:lnTo>
                    <a:pt x="143440" y="989289"/>
                  </a:lnTo>
                  <a:lnTo>
                    <a:pt x="76824" y="905092"/>
                  </a:lnTo>
                  <a:lnTo>
                    <a:pt x="0" y="1127892"/>
                  </a:lnTo>
                </a:path>
              </a:pathLst>
            </a:custGeom>
            <a:ln w="3098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26">
              <a:extLst>
                <a:ext uri="{FF2B5EF4-FFF2-40B4-BE49-F238E27FC236}">
                  <a16:creationId xmlns:a16="http://schemas.microsoft.com/office/drawing/2014/main" id="{DF91F529-55A5-A4FE-33D1-BCCDAD3D8ABE}"/>
                </a:ext>
              </a:extLst>
            </p:cNvPr>
            <p:cNvSpPr/>
            <p:nvPr/>
          </p:nvSpPr>
          <p:spPr>
            <a:xfrm>
              <a:off x="6347833" y="4314070"/>
              <a:ext cx="99695" cy="153670"/>
            </a:xfrm>
            <a:custGeom>
              <a:avLst/>
              <a:gdLst/>
              <a:ahLst/>
              <a:cxnLst/>
              <a:rect l="l" t="t" r="r" b="b"/>
              <a:pathLst>
                <a:path w="99695" h="153670">
                  <a:moveTo>
                    <a:pt x="0" y="0"/>
                  </a:moveTo>
                  <a:lnTo>
                    <a:pt x="2596" y="153356"/>
                  </a:lnTo>
                  <a:lnTo>
                    <a:pt x="99159" y="341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4">
            <a:extLst>
              <a:ext uri="{FF2B5EF4-FFF2-40B4-BE49-F238E27FC236}">
                <a16:creationId xmlns:a16="http://schemas.microsoft.com/office/drawing/2014/main" id="{EB077C8C-15E3-86BC-8BD6-3D1F01CBC2C0}"/>
              </a:ext>
            </a:extLst>
          </p:cNvPr>
          <p:cNvSpPr txBox="1"/>
          <p:nvPr/>
        </p:nvSpPr>
        <p:spPr>
          <a:xfrm>
            <a:off x="5114790" y="5289588"/>
            <a:ext cx="5285105" cy="11042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90"/>
              </a:spcBef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Arazoa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nabarmenagoa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faktore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direla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:</a:t>
            </a:r>
            <a:endParaRPr sz="1950" dirty="0">
              <a:latin typeface="NewJuneSemibold"/>
              <a:cs typeface="NewJuneSemibold"/>
            </a:endParaRPr>
          </a:p>
          <a:p>
            <a:pPr marL="368300" indent="-251460">
              <a:lnSpc>
                <a:spcPct val="100000"/>
              </a:lnSpc>
              <a:spcBef>
                <a:spcPts val="1470"/>
              </a:spcBef>
              <a:buChar char="•"/>
              <a:tabLst>
                <a:tab pos="368300" algn="l"/>
              </a:tabLst>
            </a:pP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Alemaniaren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ahulezia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endParaRPr sz="1900" dirty="0">
              <a:latin typeface="NewJuneRegular"/>
              <a:cs typeface="NewJuneRegular"/>
            </a:endParaRPr>
          </a:p>
        </p:txBody>
      </p:sp>
      <p:sp>
        <p:nvSpPr>
          <p:cNvPr id="88" name="object 5">
            <a:extLst>
              <a:ext uri="{FF2B5EF4-FFF2-40B4-BE49-F238E27FC236}">
                <a16:creationId xmlns:a16="http://schemas.microsoft.com/office/drawing/2014/main" id="{4A44FEF6-F5B4-9DC1-B9F9-175A28D31ED9}"/>
              </a:ext>
            </a:extLst>
          </p:cNvPr>
          <p:cNvSpPr txBox="1"/>
          <p:nvPr/>
        </p:nvSpPr>
        <p:spPr>
          <a:xfrm>
            <a:off x="5575571" y="6361697"/>
            <a:ext cx="5137785" cy="123495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509"/>
              </a:spcBef>
              <a:buChar char="•"/>
              <a:tabLst>
                <a:tab pos="263525" algn="l"/>
              </a:tabLst>
            </a:pP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Barne-eskari</a:t>
            </a:r>
            <a:r>
              <a:rPr lang="es-ES" sz="16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ahula</a:t>
            </a:r>
            <a:endParaRPr lang="es-ES" sz="1650" dirty="0">
              <a:latin typeface="NewJuneRegular"/>
              <a:cs typeface="NewJuneRegular"/>
            </a:endParaRPr>
          </a:p>
          <a:p>
            <a:pPr marL="263525" indent="-250825">
              <a:lnSpc>
                <a:spcPct val="100000"/>
              </a:lnSpc>
              <a:spcBef>
                <a:spcPts val="409"/>
              </a:spcBef>
              <a:buChar char="•"/>
              <a:tabLst>
                <a:tab pos="263525" algn="l"/>
              </a:tabLst>
            </a:pP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Energia-kostuen</a:t>
            </a:r>
            <a:r>
              <a:rPr lang="es-ES" sz="16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gehikuntza</a:t>
            </a:r>
            <a:endParaRPr lang="es-ES" sz="1650" dirty="0">
              <a:latin typeface="NewJuneRegular"/>
              <a:cs typeface="NewJuneRegular"/>
            </a:endParaRPr>
          </a:p>
          <a:p>
            <a:pPr marL="263525" indent="-250825">
              <a:lnSpc>
                <a:spcPct val="100000"/>
              </a:lnSpc>
              <a:spcBef>
                <a:spcPts val="409"/>
              </a:spcBef>
              <a:buChar char="•"/>
              <a:tabLst>
                <a:tab pos="263525" algn="l"/>
              </a:tabLst>
            </a:pPr>
            <a:r>
              <a:rPr lang="es-ES" sz="165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Nazioarteko</a:t>
            </a:r>
            <a:r>
              <a:rPr lang="es-ES"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merkataritzaren</a:t>
            </a:r>
            <a:r>
              <a:rPr lang="es-ES" sz="1650" spc="-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zatiketa</a:t>
            </a:r>
            <a:endParaRPr sz="1650" dirty="0">
              <a:latin typeface="NewJuneRegular"/>
              <a:cs typeface="NewJuneRegular"/>
            </a:endParaRPr>
          </a:p>
          <a:p>
            <a:pPr marL="263525" indent="-250825">
              <a:lnSpc>
                <a:spcPct val="100000"/>
              </a:lnSpc>
              <a:spcBef>
                <a:spcPts val="414"/>
              </a:spcBef>
              <a:buChar char="•"/>
              <a:tabLst>
                <a:tab pos="263525" algn="l"/>
              </a:tabLst>
            </a:pP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Eskala-ekonomiak</a:t>
            </a:r>
            <a:r>
              <a:rPr lang="es-ES" sz="16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aprobetxatzeko</a:t>
            </a:r>
            <a:r>
              <a:rPr lang="es-ES" sz="16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zailtasunak</a:t>
            </a:r>
            <a:r>
              <a:rPr lang="es-ES" sz="16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endParaRPr sz="1650" dirty="0">
              <a:latin typeface="NewJuneRegular"/>
              <a:cs typeface="NewJuneRegular"/>
            </a:endParaRPr>
          </a:p>
        </p:txBody>
      </p:sp>
      <p:sp>
        <p:nvSpPr>
          <p:cNvPr id="89" name="object 6">
            <a:extLst>
              <a:ext uri="{FF2B5EF4-FFF2-40B4-BE49-F238E27FC236}">
                <a16:creationId xmlns:a16="http://schemas.microsoft.com/office/drawing/2014/main" id="{DE0B075F-2C69-1A55-41F1-583C8F1C92EE}"/>
              </a:ext>
            </a:extLst>
          </p:cNvPr>
          <p:cNvSpPr txBox="1"/>
          <p:nvPr/>
        </p:nvSpPr>
        <p:spPr>
          <a:xfrm>
            <a:off x="5219560" y="7655270"/>
            <a:ext cx="5670689" cy="1629932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509"/>
              </a:spcBef>
              <a:buChar char="•"/>
              <a:tabLst>
                <a:tab pos="263525" algn="l"/>
              </a:tabLst>
            </a:pP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Arazoak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Frantzian</a:t>
            </a:r>
            <a:endParaRPr lang="es-ES" sz="1900" dirty="0">
              <a:latin typeface="NewJuneRegular"/>
              <a:cs typeface="NewJuneRegular"/>
            </a:endParaRPr>
          </a:p>
          <a:p>
            <a:pPr marL="619760" lvl="1" indent="-251460">
              <a:lnSpc>
                <a:spcPct val="100000"/>
              </a:lnSpc>
              <a:spcBef>
                <a:spcPts val="365"/>
              </a:spcBef>
              <a:buChar char="•"/>
              <a:tabLst>
                <a:tab pos="619760" algn="l"/>
              </a:tabLst>
            </a:pP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Zerga-doikuntzaren</a:t>
            </a:r>
            <a:r>
              <a:rPr lang="es-ES" sz="16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ondoriozko</a:t>
            </a:r>
            <a:r>
              <a:rPr lang="es-ES" sz="16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erronka</a:t>
            </a:r>
            <a:r>
              <a:rPr lang="es-ES" sz="165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650" dirty="0" err="1">
                <a:solidFill>
                  <a:srgbClr val="49124C"/>
                </a:solidFill>
                <a:latin typeface="NewJuneRegular"/>
                <a:cs typeface="NewJuneRegular"/>
              </a:rPr>
              <a:t>garrantzitsua</a:t>
            </a:r>
            <a:endParaRPr lang="es-ES" sz="1650" dirty="0">
              <a:latin typeface="NewJuneRegular"/>
              <a:cs typeface="NewJuneRegular"/>
            </a:endParaRPr>
          </a:p>
          <a:p>
            <a:pPr marL="263525" indent="-250825">
              <a:lnSpc>
                <a:spcPct val="100000"/>
              </a:lnSpc>
              <a:spcBef>
                <a:spcPts val="1035"/>
              </a:spcBef>
              <a:buChar char="•"/>
              <a:tabLst>
                <a:tab pos="263525" algn="l"/>
              </a:tabLst>
            </a:pPr>
            <a:r>
              <a:rPr lang="es-ES"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2025ean </a:t>
            </a:r>
            <a:r>
              <a:rPr lang="es-ES" sz="19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zergak</a:t>
            </a:r>
            <a:r>
              <a:rPr lang="es-ES"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gogortu</a:t>
            </a:r>
            <a:r>
              <a:rPr lang="es-ES"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egingo</a:t>
            </a:r>
            <a:r>
              <a:rPr lang="es-ES"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dira</a:t>
            </a:r>
            <a:r>
              <a:rPr lang="es-ES"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spc="-10" dirty="0" err="1">
                <a:solidFill>
                  <a:srgbClr val="49124C"/>
                </a:solidFill>
                <a:latin typeface="NewJuneRegular"/>
                <a:cs typeface="NewJuneRegular"/>
              </a:rPr>
              <a:t>eurogunean</a:t>
            </a:r>
            <a:endParaRPr sz="1900" dirty="0">
              <a:latin typeface="NewJuneRegular"/>
              <a:cs typeface="NewJuneRegular"/>
            </a:endParaRPr>
          </a:p>
        </p:txBody>
      </p:sp>
      <p:pic>
        <p:nvPicPr>
          <p:cNvPr id="90" name="object 29">
            <a:extLst>
              <a:ext uri="{FF2B5EF4-FFF2-40B4-BE49-F238E27FC236}">
                <a16:creationId xmlns:a16="http://schemas.microsoft.com/office/drawing/2014/main" id="{C3E7126F-919F-DAF7-AB9D-571FA071878D}"/>
              </a:ext>
            </a:extLst>
          </p:cNvPr>
          <p:cNvPicPr/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388" y="4023322"/>
            <a:ext cx="369632" cy="426803"/>
          </a:xfrm>
          <a:prstGeom prst="rect">
            <a:avLst/>
          </a:prstGeom>
        </p:spPr>
      </p:pic>
      <p:pic>
        <p:nvPicPr>
          <p:cNvPr id="91" name="object 27">
            <a:extLst>
              <a:ext uri="{FF2B5EF4-FFF2-40B4-BE49-F238E27FC236}">
                <a16:creationId xmlns:a16="http://schemas.microsoft.com/office/drawing/2014/main" id="{76888102-914E-6076-98F6-38C416762673}"/>
              </a:ext>
            </a:extLst>
          </p:cNvPr>
          <p:cNvPicPr/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4490" y="3291109"/>
            <a:ext cx="2213691" cy="1752600"/>
          </a:xfrm>
          <a:prstGeom prst="rect">
            <a:avLst/>
          </a:prstGeom>
        </p:spPr>
      </p:pic>
      <p:sp>
        <p:nvSpPr>
          <p:cNvPr id="92" name="object 7">
            <a:extLst>
              <a:ext uri="{FF2B5EF4-FFF2-40B4-BE49-F238E27FC236}">
                <a16:creationId xmlns:a16="http://schemas.microsoft.com/office/drawing/2014/main" id="{7795F1D2-6CC1-EB95-EC49-5FA8DE5A1C59}"/>
              </a:ext>
            </a:extLst>
          </p:cNvPr>
          <p:cNvSpPr txBox="1"/>
          <p:nvPr/>
        </p:nvSpPr>
        <p:spPr>
          <a:xfrm>
            <a:off x="11258094" y="5289478"/>
            <a:ext cx="7324090" cy="42144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40029">
              <a:lnSpc>
                <a:spcPct val="101499"/>
              </a:lnSpc>
              <a:spcBef>
                <a:spcPts val="90"/>
              </a:spcBef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Industriak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negatiboa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nabaritu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Euskadin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 Industria-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produkzioan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pisu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bitarteko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ondasunek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(% 47,8koa)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ekipamendu-ondasunek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(% 30,3koa)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:</a:t>
            </a:r>
            <a:endParaRPr sz="1950" dirty="0">
              <a:latin typeface="NewJuneSemibold"/>
              <a:cs typeface="NewJuneSemibold"/>
            </a:endParaRPr>
          </a:p>
          <a:p>
            <a:pPr marL="368300" marR="12700" indent="-251460">
              <a:lnSpc>
                <a:spcPct val="100000"/>
              </a:lnSpc>
              <a:spcBef>
                <a:spcPts val="1470"/>
              </a:spcBef>
              <a:buChar char="•"/>
              <a:tabLst>
                <a:tab pos="368300" algn="l"/>
              </a:tabLst>
            </a:pP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Beherakadak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gertatu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dira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metalen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eta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manufakturen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,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ekipamendu-ondasunen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eta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garraio-materialaren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 </a:t>
            </a:r>
            <a:b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</a:b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muga-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zergen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esportazioek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.</a:t>
            </a:r>
            <a:endParaRPr sz="1900" dirty="0">
              <a:latin typeface="NewJuneRegular"/>
              <a:cs typeface="NewJuneRegular"/>
            </a:endParaRPr>
          </a:p>
          <a:p>
            <a:pPr marL="368300" marR="5080" indent="-251460">
              <a:lnSpc>
                <a:spcPct val="100000"/>
              </a:lnSpc>
              <a:spcBef>
                <a:spcPts val="650"/>
              </a:spcBef>
              <a:buChar char="•"/>
              <a:tabLst>
                <a:tab pos="368300" algn="l"/>
              </a:tabLst>
            </a:pP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Industria-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produkzioaren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portaera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negatiboa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izan da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urtean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,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ekipamendu-ondasunetan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eta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energian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gertatutako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ekoizpenaren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beherakadagatik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;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bitarteko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ondasunetan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hazkunde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txiki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bat izan da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.</a:t>
            </a:r>
            <a:endParaRPr sz="1900" dirty="0">
              <a:latin typeface="NewJuneRegular"/>
              <a:cs typeface="NewJuneRegular"/>
            </a:endParaRPr>
          </a:p>
          <a:p>
            <a:pPr marL="368300" marR="81915" indent="-251460">
              <a:lnSpc>
                <a:spcPct val="100000"/>
              </a:lnSpc>
              <a:spcBef>
                <a:spcPts val="640"/>
              </a:spcBef>
              <a:buChar char="•"/>
              <a:tabLst>
                <a:tab pos="368300" algn="l"/>
              </a:tabLst>
            </a:pP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Industriako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BEGd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-aren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urteko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hazkundea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% 0,7koa  izan da,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soilik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,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bigarren</a:t>
            </a:r>
            <a:r>
              <a:rPr lang="es-ES" sz="19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900" dirty="0" err="1">
                <a:solidFill>
                  <a:srgbClr val="49124C"/>
                </a:solidFill>
                <a:latin typeface="NewJuneRegular"/>
                <a:cs typeface="NewJuneRegular"/>
              </a:rPr>
              <a:t>hiruhilekoan</a:t>
            </a:r>
            <a:r>
              <a:rPr sz="1900" spc="-10" dirty="0">
                <a:solidFill>
                  <a:srgbClr val="49124C"/>
                </a:solidFill>
                <a:latin typeface="NewJuneRegular"/>
                <a:cs typeface="NewJuneRegular"/>
              </a:rPr>
              <a:t>.</a:t>
            </a:r>
            <a:endParaRPr sz="19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51EFAF7-8E05-A968-2033-415D8AB52C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47" y="28763"/>
            <a:ext cx="20104805" cy="1130895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8CC5C4-967C-F12D-C3CA-2C4A7D31BC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055" y="11275"/>
            <a:ext cx="20104805" cy="11308953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536990" y="3471487"/>
            <a:ext cx="4019260" cy="3191258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4025" indent="-441325">
              <a:lnSpc>
                <a:spcPct val="100000"/>
              </a:lnSpc>
              <a:spcBef>
                <a:spcPts val="1085"/>
              </a:spcBef>
              <a:buAutoNum type="arabicPeriod"/>
              <a:tabLst>
                <a:tab pos="454025" algn="l"/>
              </a:tabLst>
            </a:pPr>
            <a:r>
              <a:rPr lang="es-ES" sz="3300" spc="-20" dirty="0">
                <a:solidFill>
                  <a:srgbClr val="FFFFFF"/>
                </a:solidFill>
                <a:latin typeface="NewJuneRegular"/>
                <a:cs typeface="NewJuneRegular"/>
              </a:rPr>
              <a:t>AEB</a:t>
            </a:r>
            <a:endParaRPr sz="3300" dirty="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54025" algn="l"/>
              </a:tabLst>
            </a:pPr>
            <a:r>
              <a:rPr lang="es-ES" sz="3300" spc="-10" dirty="0" err="1">
                <a:solidFill>
                  <a:srgbClr val="FFFFFF"/>
                </a:solidFill>
                <a:latin typeface="NewJuneRegular"/>
                <a:cs typeface="NewJuneRegular"/>
              </a:rPr>
              <a:t>Eurogunea</a:t>
            </a:r>
            <a:endParaRPr sz="3300" dirty="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lang="es-ES" sz="3300" spc="-10" dirty="0" err="1">
                <a:solidFill>
                  <a:srgbClr val="FFFFFF"/>
                </a:solidFill>
                <a:latin typeface="NewJuneRegular"/>
                <a:cs typeface="NewJuneRegular"/>
              </a:rPr>
              <a:t>Espainia</a:t>
            </a:r>
            <a:endParaRPr sz="3300" dirty="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85"/>
              </a:spcBef>
              <a:buAutoNum type="arabicPeriod"/>
              <a:tabLst>
                <a:tab pos="454025" algn="l"/>
              </a:tabLst>
            </a:pPr>
            <a:r>
              <a:rPr sz="3300" spc="-10" dirty="0">
                <a:solidFill>
                  <a:srgbClr val="FFFFFF"/>
                </a:solidFill>
                <a:latin typeface="NewJuneRegular"/>
                <a:cs typeface="NewJuneRegular"/>
              </a:rPr>
              <a:t>Euskadi</a:t>
            </a:r>
            <a:endParaRPr sz="3300" dirty="0">
              <a:latin typeface="NewJuneRegular"/>
              <a:cs typeface="NewJuneRegular"/>
            </a:endParaRPr>
          </a:p>
          <a:p>
            <a:pPr marL="454025" indent="-441325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454025" algn="l"/>
              </a:tabLst>
            </a:pPr>
            <a:r>
              <a:rPr lang="es-ES" sz="3300" spc="-10" dirty="0" err="1">
                <a:solidFill>
                  <a:srgbClr val="FFFFFF"/>
                </a:solidFill>
                <a:latin typeface="NewJuneRegular"/>
                <a:cs typeface="NewJuneRegular"/>
              </a:rPr>
              <a:t>Aurreikuspenak</a:t>
            </a:r>
            <a:endParaRPr sz="33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FE07F16-6E45-878B-F0A3-E75ACA3F62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5603" y="8298434"/>
            <a:ext cx="14194155" cy="1420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13906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adierazleek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dinamismo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erakutsi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Afiliazioa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1,9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orain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arte.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Eustatek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aurrerapenean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adierazi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duenez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eragilea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Era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berean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hedakorra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izaten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Txikizkako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merkataritzaren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indizeak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(gasolina-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zerbitzuguneak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kontuan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hartu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gabe) % 1,8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automobilen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matrikulazioak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5,5.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4029" y="10467085"/>
            <a:ext cx="111569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468B9AB-083C-A9EC-7CD2-7019943F90E6}"/>
              </a:ext>
            </a:extLst>
          </p:cNvPr>
          <p:cNvSpPr txBox="1"/>
          <p:nvPr/>
        </p:nvSpPr>
        <p:spPr>
          <a:xfrm>
            <a:off x="1209820" y="1976246"/>
            <a:ext cx="15700230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Zerbitzuak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 eta </a:t>
            </a: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kontsumoa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: </a:t>
            </a: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hazkundearen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eragile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4B824C8-B75E-4F1F-EB51-AE2DAE3A9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820" y="3512007"/>
            <a:ext cx="8305800" cy="448883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85E4E6C-8CF5-D6F6-B777-11FB09A4F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3050" y="3047771"/>
            <a:ext cx="7772400" cy="478454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88FF5A3-46DC-2D97-C40F-576AA4035D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95603" y="8298434"/>
            <a:ext cx="14102080" cy="1097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Lan-merkatuko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magnitudeetan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hobekuntza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: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-tasa % 7,1ekoa da (BAI: % 7,61).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211454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2018tik,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egiteko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adinean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dagoen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biztanleen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kopuruak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biztanleria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aktiboak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okupazioak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kopuruak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27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4029" y="10467084"/>
            <a:ext cx="1591574" cy="39946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Eustat</a:t>
            </a:r>
            <a:endParaRPr lang="es-ES" sz="1200" dirty="0">
              <a:solidFill>
                <a:srgbClr val="49124C"/>
              </a:solidFill>
              <a:latin typeface="NewJuneRegular"/>
              <a:cs typeface="NewJuneRegular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s-ES" sz="1200" dirty="0" err="1">
              <a:solidFill>
                <a:srgbClr val="49124C"/>
              </a:solidFill>
              <a:latin typeface="NewJuneRegular"/>
              <a:cs typeface="NewJuneRegular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08D2AC0B-31D0-F130-7B57-25D80F3C87FB}"/>
              </a:ext>
            </a:extLst>
          </p:cNvPr>
          <p:cNvSpPr txBox="1"/>
          <p:nvPr/>
        </p:nvSpPr>
        <p:spPr>
          <a:xfrm>
            <a:off x="1209820" y="1976246"/>
            <a:ext cx="51415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Lan-merkatua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CBC57FF-B73F-0C41-F1F2-955C4CD4E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229" y="3186363"/>
            <a:ext cx="8128421" cy="466016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C6C55A-107B-4B0E-C0ED-4D9EA35CD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7163" y="3011687"/>
            <a:ext cx="7966708" cy="479768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F576045-E2DF-0CFC-EE6F-8DB73FCB4B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"/>
            <a:ext cx="20104805" cy="11308953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BE2E5140-AD1A-A1D7-FE75-976635A2645F}"/>
              </a:ext>
            </a:extLst>
          </p:cNvPr>
          <p:cNvSpPr txBox="1">
            <a:spLocks/>
          </p:cNvSpPr>
          <p:nvPr/>
        </p:nvSpPr>
        <p:spPr>
          <a:xfrm>
            <a:off x="1536991" y="5102903"/>
            <a:ext cx="760065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5. </a:t>
            </a:r>
            <a:r>
              <a:rPr lang="es-ES" sz="7000" dirty="0" err="1">
                <a:solidFill>
                  <a:srgbClr val="FFFFFF"/>
                </a:solidFill>
                <a:latin typeface="NewJuneRegular"/>
                <a:cs typeface="NewJuneRegular"/>
              </a:rPr>
              <a:t>Aurreikuspenak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9E34673-0A30-BE73-38FA-4054EE074B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927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24662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Analisten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batezbestekoa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0726" y="4318612"/>
            <a:ext cx="6040755" cy="390395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0985" marR="630555" indent="-248920" algn="l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2024rako eta 2025erako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esperotako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daitezke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). </a:t>
            </a:r>
            <a:endParaRPr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Moteltze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nabarmena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antzematen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Europan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231775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Eurogunerako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batezbestekoa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0,8koa eta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% 1,1ekoa da 2024rako eta 2025erako,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hurrenez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hurren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Ez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Alemaniak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(–% 0,1 eta % 0,6)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Frantziak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(% 1,1 eta % 0,9),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gure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ekonomiaren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bazkide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komertzial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nagusiek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D84E0F71-C89B-9AB6-59F1-BE13D2CB5C80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Nazioartea</a:t>
            </a:r>
            <a:endParaRPr sz="4950" dirty="0">
              <a:latin typeface="NewJuneBold"/>
              <a:cs typeface="NewJuneBold"/>
            </a:endParaRPr>
          </a:p>
        </p:txBody>
      </p:sp>
      <p:graphicFrame>
        <p:nvGraphicFramePr>
          <p:cNvPr id="20" name="22 Gráfico">
            <a:extLst>
              <a:ext uri="{FF2B5EF4-FFF2-40B4-BE49-F238E27FC236}">
                <a16:creationId xmlns:a16="http://schemas.microsoft.com/office/drawing/2014/main" id="{BD3F9DA3-D18A-0DA8-6CA2-941879F066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0029410"/>
              </p:ext>
            </p:extLst>
          </p:nvPr>
        </p:nvGraphicFramePr>
        <p:xfrm>
          <a:off x="904986" y="3311475"/>
          <a:ext cx="11737864" cy="6163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Elipse 20">
            <a:extLst>
              <a:ext uri="{FF2B5EF4-FFF2-40B4-BE49-F238E27FC236}">
                <a16:creationId xmlns:a16="http://schemas.microsoft.com/office/drawing/2014/main" id="{324DF1B7-A62E-9C6A-26DD-ACADFB86E889}"/>
              </a:ext>
            </a:extLst>
          </p:cNvPr>
          <p:cNvSpPr/>
          <p:nvPr/>
        </p:nvSpPr>
        <p:spPr>
          <a:xfrm>
            <a:off x="1822450" y="8093075"/>
            <a:ext cx="2347290" cy="182955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1FE2D20B-8E79-F196-4F94-8ABEB3F85240}"/>
              </a:ext>
            </a:extLst>
          </p:cNvPr>
          <p:cNvSpPr/>
          <p:nvPr/>
        </p:nvSpPr>
        <p:spPr>
          <a:xfrm>
            <a:off x="8299450" y="8016875"/>
            <a:ext cx="938915" cy="182955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82C30474-3463-459F-FC8B-A25276B771FA}"/>
              </a:ext>
            </a:extLst>
          </p:cNvPr>
          <p:cNvSpPr/>
          <p:nvPr/>
        </p:nvSpPr>
        <p:spPr>
          <a:xfrm>
            <a:off x="5836535" y="8141273"/>
            <a:ext cx="938915" cy="182955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u-ES" sz="3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D3AC2EB-A8B6-22A4-08A8-C9059CCDFA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845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277102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Analisten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batezbestekoa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0726" y="4578783"/>
            <a:ext cx="6113145" cy="43749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1620" marR="490855" indent="-249554" algn="l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2024rako eta 2025erako 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esperotako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KPIaren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daitezke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).</a:t>
            </a:r>
            <a:endParaRPr sz="20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0499"/>
              </a:lnSpc>
              <a:spcBef>
                <a:spcPts val="1490"/>
              </a:spcBef>
              <a:buChar char="•"/>
              <a:tabLst>
                <a:tab pos="263525" algn="l"/>
              </a:tabLst>
            </a:pP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Argi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garbi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ikusten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indizea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balio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normaletara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itzuliko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dela,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handiko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etaparen</a:t>
            </a:r>
            <a:r>
              <a:rPr lang="es-ES" sz="2050" spc="-5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spc="-5" dirty="0" err="1">
                <a:solidFill>
                  <a:srgbClr val="49124C"/>
                </a:solidFill>
                <a:latin typeface="NewJuneSemibold"/>
                <a:cs typeface="NewJuneSemibold"/>
              </a:rPr>
              <a:t>ondoren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  <a:p>
            <a:pPr marL="263525" marR="772795" indent="-251460">
              <a:lnSpc>
                <a:spcPct val="100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helburu-balioa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berreskuratuko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du 2025ean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  <a:p>
            <a:pPr marL="263525" marR="606425" indent="-251460">
              <a:lnSpc>
                <a:spcPct val="100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EBZk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interesak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jaisten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jarraituko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du.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Datorren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urtearen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erdialdera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% 1,75eko tasara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iristea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aurreikusten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da</a:t>
            </a:r>
            <a:r>
              <a:rPr sz="2050" spc="-2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5F7D2A15-D2B1-E53A-E2AA-ECEBC97F7B6D}"/>
              </a:ext>
            </a:extLst>
          </p:cNvPr>
          <p:cNvSpPr txBox="1"/>
          <p:nvPr/>
        </p:nvSpPr>
        <p:spPr>
          <a:xfrm>
            <a:off x="783087" y="1834774"/>
            <a:ext cx="399415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Nazioartea</a:t>
            </a:r>
            <a:endParaRPr sz="4950" dirty="0">
              <a:latin typeface="NewJuneBold"/>
              <a:cs typeface="NewJuneBold"/>
            </a:endParaRPr>
          </a:p>
        </p:txBody>
      </p:sp>
      <p:graphicFrame>
        <p:nvGraphicFramePr>
          <p:cNvPr id="10" name="23 Gráfico">
            <a:extLst>
              <a:ext uri="{FF2B5EF4-FFF2-40B4-BE49-F238E27FC236}">
                <a16:creationId xmlns:a16="http://schemas.microsoft.com/office/drawing/2014/main" id="{CF579064-BEE6-254B-ABAE-A99365F535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926391"/>
              </p:ext>
            </p:extLst>
          </p:nvPr>
        </p:nvGraphicFramePr>
        <p:xfrm>
          <a:off x="625642" y="3395297"/>
          <a:ext cx="11960523" cy="6229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lipse 10">
            <a:extLst>
              <a:ext uri="{FF2B5EF4-FFF2-40B4-BE49-F238E27FC236}">
                <a16:creationId xmlns:a16="http://schemas.microsoft.com/office/drawing/2014/main" id="{62D0EBA8-7967-E77A-2540-1C3D476B7D33}"/>
              </a:ext>
            </a:extLst>
          </p:cNvPr>
          <p:cNvSpPr/>
          <p:nvPr/>
        </p:nvSpPr>
        <p:spPr>
          <a:xfrm>
            <a:off x="8147050" y="8166209"/>
            <a:ext cx="964670" cy="18797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15AC520C-3C55-233E-4D3D-9924D51206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0425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2847222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Analisten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batezbestekoa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5603" y="8889755"/>
            <a:ext cx="12813030" cy="12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zenbait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analistak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2024rako eta 2025erako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esperotako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BPGd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-aren </a:t>
            </a:r>
            <a:b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daitezke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).</a:t>
            </a:r>
          </a:p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endParaRPr lang="es-ES" sz="2050" dirty="0">
              <a:solidFill>
                <a:srgbClr val="49124C"/>
              </a:solidFill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2024rako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batezbestekoa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% 3,0koa da, eta 2025erakoa, % 2,3ra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jaitsiko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da.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6A4099D-D190-DCC6-09E8-220F6D092F41}"/>
              </a:ext>
            </a:extLst>
          </p:cNvPr>
          <p:cNvSpPr txBox="1"/>
          <p:nvPr/>
        </p:nvSpPr>
        <p:spPr>
          <a:xfrm>
            <a:off x="783087" y="1834774"/>
            <a:ext cx="28681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Espainia</a:t>
            </a:r>
            <a:endParaRPr sz="4950" dirty="0">
              <a:latin typeface="NewJuneBold"/>
              <a:cs typeface="NewJuneBold"/>
            </a:endParaRPr>
          </a:p>
        </p:txBody>
      </p:sp>
      <p:graphicFrame>
        <p:nvGraphicFramePr>
          <p:cNvPr id="12" name="28 Gráfico">
            <a:extLst>
              <a:ext uri="{FF2B5EF4-FFF2-40B4-BE49-F238E27FC236}">
                <a16:creationId xmlns:a16="http://schemas.microsoft.com/office/drawing/2014/main" id="{BCBCBCAD-057A-D36C-4045-8980FDEB19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58063"/>
              </p:ext>
            </p:extLst>
          </p:nvPr>
        </p:nvGraphicFramePr>
        <p:xfrm>
          <a:off x="1746250" y="3010322"/>
          <a:ext cx="16241813" cy="5399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Elipse 12">
            <a:extLst>
              <a:ext uri="{FF2B5EF4-FFF2-40B4-BE49-F238E27FC236}">
                <a16:creationId xmlns:a16="http://schemas.microsoft.com/office/drawing/2014/main" id="{9B3BE238-3A35-2D14-732C-5190FAAB46B0}"/>
              </a:ext>
            </a:extLst>
          </p:cNvPr>
          <p:cNvSpPr/>
          <p:nvPr/>
        </p:nvSpPr>
        <p:spPr>
          <a:xfrm>
            <a:off x="16681450" y="6492875"/>
            <a:ext cx="1143000" cy="19822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u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242617D-45F8-EB40-B9C0-BA5FFF8D47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10425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24662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Analisten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batezbestekoa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95603" y="8889755"/>
            <a:ext cx="14189710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zenbait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analistak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2024rako eta 2025erako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esperotako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KPIaren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hazkunde-tasak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daitezke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(2024ko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aurreikuspenak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)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00"/>
              </a:spcBef>
              <a:buChar char="•"/>
              <a:tabLst>
                <a:tab pos="263525" algn="l"/>
              </a:tabLst>
            </a:pP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2024rako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batezbestekoa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% 2,8koa da, eta 2025erakoa, % 1,9ra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jaitsiko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da.</a:t>
            </a:r>
            <a:endParaRPr sz="2050" dirty="0">
              <a:latin typeface="NewJuneSemibold"/>
              <a:cs typeface="NewJuneSemibold"/>
            </a:endParaRPr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01986173-A196-670E-579B-6D46B3979550}"/>
              </a:ext>
            </a:extLst>
          </p:cNvPr>
          <p:cNvSpPr txBox="1"/>
          <p:nvPr/>
        </p:nvSpPr>
        <p:spPr>
          <a:xfrm>
            <a:off x="783087" y="1834774"/>
            <a:ext cx="30967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Espainia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EC045C0-8564-416A-A60D-4055685528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650" y="3036830"/>
            <a:ext cx="17068800" cy="555274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295DCF1-B609-EF59-987F-718E44B21C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01" y="917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04028" y="10467085"/>
            <a:ext cx="34449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lang="es-ES"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LABORAL</a:t>
            </a:r>
            <a:r>
              <a:rPr lang="es-ES"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Kutxa</a:t>
            </a:r>
            <a:r>
              <a:rPr lang="es-ES" sz="1200" spc="12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(2024ko </a:t>
            </a: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abendua</a:t>
            </a:r>
            <a:r>
              <a:rPr lang="es-ES"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)</a:t>
            </a:r>
            <a:endParaRPr lang="es-ES"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48950" y="9137617"/>
            <a:ext cx="9308300" cy="9585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3525" marR="5080" indent="-251460">
              <a:lnSpc>
                <a:spcPct val="100499"/>
              </a:lnSpc>
              <a:spcBef>
                <a:spcPts val="95"/>
              </a:spcBef>
              <a:buChar char="•"/>
              <a:tabLst>
                <a:tab pos="263525" algn="l"/>
              </a:tabLst>
            </a:pP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Irudietan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agregatu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makroekonomiko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nagusiek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2024an eta 2025ean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EAEn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Nafarroako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Foru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Komunitatean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Espainian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izango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duten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portaera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ikus</a:t>
            </a:r>
            <a:r>
              <a:rPr lang="es-ES" sz="20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20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daiteke</a:t>
            </a:r>
            <a:r>
              <a:rPr sz="20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2050" dirty="0">
              <a:latin typeface="NewJuneSemibold"/>
              <a:cs typeface="NewJuneSemibold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C2140EFA-71A5-0EAA-49C2-843F9E9765BD}"/>
              </a:ext>
            </a:extLst>
          </p:cNvPr>
          <p:cNvSpPr txBox="1"/>
          <p:nvPr/>
        </p:nvSpPr>
        <p:spPr>
          <a:xfrm>
            <a:off x="783086" y="1834774"/>
            <a:ext cx="102595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Euskadi</a:t>
            </a:r>
            <a:r>
              <a:rPr lang="es-ES" sz="4950" spc="-11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–</a:t>
            </a:r>
            <a:r>
              <a:rPr lang="es-ES" sz="4950" spc="-11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Nafarroa</a:t>
            </a:r>
            <a:r>
              <a:rPr lang="es-ES" sz="4950" spc="-10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-</a:t>
            </a:r>
            <a:r>
              <a:rPr lang="es-ES" sz="4950" spc="-110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Espainia</a:t>
            </a:r>
            <a:endParaRPr lang="es-ES" sz="4950" dirty="0">
              <a:latin typeface="NewJuneBold"/>
              <a:cs typeface="NewJuneBold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300594A-9986-9A14-C164-D26DDD9FBC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0" y="3444875"/>
            <a:ext cx="8573814" cy="489129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53E73E3-4868-2BDC-A427-67A5E07679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1650" y="3410156"/>
            <a:ext cx="8044140" cy="484877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5412E27-B03F-F127-4320-25E2D108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6"/>
            <a:ext cx="20104810" cy="113089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F5FF17C-6908-9FFC-77A3-670888F333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97"/>
            <a:ext cx="20104805" cy="1130895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36991" y="5098661"/>
            <a:ext cx="3348354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0" dirty="0">
                <a:solidFill>
                  <a:srgbClr val="FFFFFF"/>
                </a:solidFill>
                <a:latin typeface="NewJuneRegular"/>
                <a:cs typeface="NewJuneRegular"/>
              </a:rPr>
              <a:t>1. </a:t>
            </a:r>
            <a:r>
              <a:rPr lang="es-ES" sz="7000" spc="-20" dirty="0">
                <a:solidFill>
                  <a:srgbClr val="FFFFFF"/>
                </a:solidFill>
                <a:latin typeface="NewJuneRegular"/>
                <a:cs typeface="NewJuneRegular"/>
              </a:rPr>
              <a:t>AEB</a:t>
            </a:r>
            <a:endParaRPr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6B2A248-5699-2C53-877F-8F989FE29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" y="796"/>
            <a:ext cx="20104096" cy="11308554"/>
          </a:xfrm>
          <a:prstGeom prst="rect">
            <a:avLst/>
          </a:prstGeom>
        </p:spPr>
      </p:pic>
      <p:sp>
        <p:nvSpPr>
          <p:cNvPr id="10" name="object 11">
            <a:extLst>
              <a:ext uri="{FF2B5EF4-FFF2-40B4-BE49-F238E27FC236}">
                <a16:creationId xmlns:a16="http://schemas.microsoft.com/office/drawing/2014/main" id="{04CB174C-DC10-159D-CB17-C69E7E66275C}"/>
              </a:ext>
            </a:extLst>
          </p:cNvPr>
          <p:cNvSpPr txBox="1"/>
          <p:nvPr/>
        </p:nvSpPr>
        <p:spPr>
          <a:xfrm>
            <a:off x="804029" y="1855716"/>
            <a:ext cx="568515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>
                <a:solidFill>
                  <a:srgbClr val="49124C"/>
                </a:solidFill>
                <a:latin typeface="NewJuneBold"/>
                <a:cs typeface="NewJuneBold"/>
              </a:rPr>
              <a:t>AEB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:</a:t>
            </a:r>
            <a:r>
              <a:rPr sz="4950" spc="-15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B24F6F05-66EB-5EAB-06B8-E1EC20C823FA}"/>
              </a:ext>
            </a:extLst>
          </p:cNvPr>
          <p:cNvSpPr txBox="1"/>
          <p:nvPr/>
        </p:nvSpPr>
        <p:spPr>
          <a:xfrm>
            <a:off x="2533456" y="8272280"/>
            <a:ext cx="6927215" cy="16395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31559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sendoa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zen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AEBn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inbertsioak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gobernuaren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gastuak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gorakada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zuten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9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PMIaren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balioak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bilakaerak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erakutsi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dutenez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hazkundeak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jarraipena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izango du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endParaRPr lang="es-ES" sz="1950" dirty="0">
              <a:latin typeface="NewJuneSemibold"/>
              <a:cs typeface="NewJuneSemibold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4934348B-1A68-45F0-3D5F-0302067EE22E}"/>
              </a:ext>
            </a:extLst>
          </p:cNvPr>
          <p:cNvSpPr txBox="1"/>
          <p:nvPr/>
        </p:nvSpPr>
        <p:spPr>
          <a:xfrm>
            <a:off x="9863159" y="8272280"/>
            <a:ext cx="7145020" cy="17849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080">
              <a:lnSpc>
                <a:spcPct val="101499"/>
              </a:lnSpc>
              <a:spcBef>
                <a:spcPts val="90"/>
              </a:spcBef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Arrakala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artean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Langabezia-tasak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4,2eko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mailari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eutsi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dio,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b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</a:b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lan-merkatuan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mistoak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seinaleak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02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Erreserba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Federala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025"/>
              </a:spcBef>
              <a:buChar char="•"/>
              <a:tabLst>
                <a:tab pos="263525" algn="l"/>
              </a:tabLst>
            </a:pP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Trump.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DB874018-35AC-0A4F-449F-C994E2A87405}"/>
              </a:ext>
            </a:extLst>
          </p:cNvPr>
          <p:cNvSpPr txBox="1"/>
          <p:nvPr/>
        </p:nvSpPr>
        <p:spPr>
          <a:xfrm>
            <a:off x="804028" y="10467085"/>
            <a:ext cx="1932821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Fred</a:t>
            </a:r>
            <a:r>
              <a:rPr sz="1200" spc="70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eta</a:t>
            </a:r>
            <a:r>
              <a:rPr sz="1200" spc="7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 dirty="0">
              <a:latin typeface="NewJuneRegular"/>
              <a:cs typeface="NewJuneRegular"/>
            </a:endParaRPr>
          </a:p>
        </p:txBody>
      </p:sp>
      <p:pic>
        <p:nvPicPr>
          <p:cNvPr id="13" name="object 7">
            <a:extLst>
              <a:ext uri="{FF2B5EF4-FFF2-40B4-BE49-F238E27FC236}">
                <a16:creationId xmlns:a16="http://schemas.microsoft.com/office/drawing/2014/main" id="{2B8C6518-5A38-68BE-FF09-6CE72E54A52F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8779" y="3400428"/>
            <a:ext cx="6891400" cy="403608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8E0D1AB-2FA3-4CA3-9CAA-262D73862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298" y="3330671"/>
            <a:ext cx="7772400" cy="41755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DE00A1-8138-A0E1-C533-A2AFA3BB10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96"/>
            <a:ext cx="20104805" cy="11308953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536991" y="5098661"/>
            <a:ext cx="6076659" cy="10906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000" dirty="0">
                <a:solidFill>
                  <a:srgbClr val="FFFFFF"/>
                </a:solidFill>
                <a:latin typeface="NewJuneRegular"/>
                <a:cs typeface="NewJuneRegular"/>
              </a:rPr>
              <a:t>2. </a:t>
            </a:r>
            <a:r>
              <a:rPr lang="es-ES" sz="7000" spc="-30" dirty="0" err="1">
                <a:solidFill>
                  <a:srgbClr val="FFFFFF"/>
                </a:solidFill>
                <a:latin typeface="NewJuneRegular"/>
                <a:cs typeface="NewJuneRegular"/>
              </a:rPr>
              <a:t>Eurogunea</a:t>
            </a:r>
            <a:endParaRPr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47DB2B3-9FE9-C146-961B-5E7B60798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9" y="796"/>
            <a:ext cx="20104096" cy="11308554"/>
          </a:xfrm>
          <a:prstGeom prst="rect">
            <a:avLst/>
          </a:prstGeom>
        </p:spPr>
      </p:pic>
      <p:sp>
        <p:nvSpPr>
          <p:cNvPr id="11" name="object 11">
            <a:extLst>
              <a:ext uri="{FF2B5EF4-FFF2-40B4-BE49-F238E27FC236}">
                <a16:creationId xmlns:a16="http://schemas.microsoft.com/office/drawing/2014/main" id="{A57298E5-E002-511D-5057-933D72E78478}"/>
              </a:ext>
            </a:extLst>
          </p:cNvPr>
          <p:cNvSpPr txBox="1"/>
          <p:nvPr/>
        </p:nvSpPr>
        <p:spPr>
          <a:xfrm>
            <a:off x="783086" y="1856115"/>
            <a:ext cx="8970381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Eurogunea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:</a:t>
            </a:r>
            <a:r>
              <a:rPr sz="4950" spc="-24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hazkundea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1803069-3709-A825-2D86-2A9FC67F1B94}"/>
              </a:ext>
            </a:extLst>
          </p:cNvPr>
          <p:cNvSpPr txBox="1"/>
          <p:nvPr/>
        </p:nvSpPr>
        <p:spPr>
          <a:xfrm>
            <a:off x="783086" y="10467085"/>
            <a:ext cx="2106163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Eurostat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dirty="0">
                <a:solidFill>
                  <a:srgbClr val="49124C"/>
                </a:solidFill>
                <a:latin typeface="NewJuneRegular"/>
                <a:cs typeface="NewJuneRegular"/>
              </a:rPr>
              <a:t>eta</a:t>
            </a:r>
            <a:r>
              <a:rPr sz="1200" spc="95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MdE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F0C0C72F-8A1F-2E5F-3893-F67A8CA34A76}"/>
              </a:ext>
            </a:extLst>
          </p:cNvPr>
          <p:cNvSpPr txBox="1"/>
          <p:nvPr/>
        </p:nvSpPr>
        <p:spPr>
          <a:xfrm>
            <a:off x="3209929" y="8298681"/>
            <a:ext cx="13501369" cy="19107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9969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Euroguneko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ekonomia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% 0,4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hazi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zen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Kontsumitzaileen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gastuak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egingo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zuela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manufaktura-produkzioak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kapital-inbertsioak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ahul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dute</a:t>
            </a:r>
            <a:r>
              <a:rPr lang="es-ES"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indent="-250825">
              <a:lnSpc>
                <a:spcPct val="100000"/>
              </a:lnSpc>
              <a:spcBef>
                <a:spcPts val="152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PMIa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: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arrakala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manufakturaren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artean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Adierazle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konposatua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50etik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lang="es-ES"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Langabezia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tasa % 6,3koa izan da 2024ko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urrian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baina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enplegua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ahulezia-aztarnak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erakusten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hasi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funtsezko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ekonomia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batzuetan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Alemanian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esaterako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pic>
        <p:nvPicPr>
          <p:cNvPr id="10" name="object 6">
            <a:extLst>
              <a:ext uri="{FF2B5EF4-FFF2-40B4-BE49-F238E27FC236}">
                <a16:creationId xmlns:a16="http://schemas.microsoft.com/office/drawing/2014/main" id="{8DA0C095-C2B8-4840-FDF6-336C1639E6E5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247" y="3395927"/>
            <a:ext cx="7652122" cy="4516708"/>
          </a:xfrm>
          <a:prstGeom prst="rect">
            <a:avLst/>
          </a:prstGeom>
        </p:spPr>
      </p:pic>
      <p:pic>
        <p:nvPicPr>
          <p:cNvPr id="12" name="object 6">
            <a:extLst>
              <a:ext uri="{FF2B5EF4-FFF2-40B4-BE49-F238E27FC236}">
                <a16:creationId xmlns:a16="http://schemas.microsoft.com/office/drawing/2014/main" id="{A36AAB38-2DA0-04B6-3C3B-1326F0734DF5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65639" y="3414445"/>
            <a:ext cx="7652122" cy="44796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2901A99-D9EF-5A14-D6FB-761D0601A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6250" y="3472470"/>
            <a:ext cx="7772400" cy="43158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17154676-C1F4-640F-D2C6-D70590B6AD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79" y="796"/>
            <a:ext cx="20104096" cy="1130855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83087" y="10467085"/>
            <a:ext cx="1267460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sz="1200" spc="-10" dirty="0">
                <a:solidFill>
                  <a:srgbClr val="49124C"/>
                </a:solidFill>
                <a:latin typeface="NewJuneRegular"/>
                <a:cs typeface="NewJuneRegular"/>
              </a:rPr>
              <a:t>Eurostat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6322" y="8872118"/>
            <a:ext cx="13416280" cy="14204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153670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Azken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datuen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arabera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azpiko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apaltzeko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seinale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argiak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eman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azaroan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apur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bat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arren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Inflazio-presiorik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handienen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sortzaileak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sektore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administratuak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;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adibidez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energia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oinarrizko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zerbitzuak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F08E381D-F10C-8799-176F-19E96BD5AC24}"/>
              </a:ext>
            </a:extLst>
          </p:cNvPr>
          <p:cNvSpPr txBox="1"/>
          <p:nvPr/>
        </p:nvSpPr>
        <p:spPr>
          <a:xfrm>
            <a:off x="783087" y="1855716"/>
            <a:ext cx="72877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Eurogunea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:</a:t>
            </a:r>
            <a:r>
              <a:rPr sz="4950" spc="-24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spc="-10" dirty="0" err="1">
                <a:solidFill>
                  <a:srgbClr val="49124C"/>
                </a:solidFill>
                <a:latin typeface="NewJuneBold"/>
                <a:cs typeface="NewJuneBold"/>
              </a:rPr>
              <a:t>prezioak</a:t>
            </a:r>
            <a:endParaRPr sz="4950" dirty="0">
              <a:latin typeface="NewJuneBold"/>
              <a:cs typeface="NewJuneBold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64B9BFD-1F34-E6AC-88F7-5DEF796743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190" y="3977623"/>
            <a:ext cx="8187832" cy="42542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EB9102-663A-5EFA-7E59-C86C4E24BFA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850" y="3925633"/>
            <a:ext cx="8106106" cy="42542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02330F-C87D-64B5-377C-D759B0A822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4" y="796"/>
            <a:ext cx="20104096" cy="11308554"/>
          </a:xfrm>
          <a:prstGeom prst="rect">
            <a:avLst/>
          </a:prstGeom>
        </p:spPr>
      </p:pic>
      <p:sp>
        <p:nvSpPr>
          <p:cNvPr id="6" name="object 10">
            <a:extLst>
              <a:ext uri="{FF2B5EF4-FFF2-40B4-BE49-F238E27FC236}">
                <a16:creationId xmlns:a16="http://schemas.microsoft.com/office/drawing/2014/main" id="{B3D588D9-14D9-5D62-0729-1D0D5A1C3617}"/>
              </a:ext>
            </a:extLst>
          </p:cNvPr>
          <p:cNvSpPr txBox="1"/>
          <p:nvPr/>
        </p:nvSpPr>
        <p:spPr>
          <a:xfrm>
            <a:off x="783086" y="1855716"/>
            <a:ext cx="10488163" cy="7739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Eurogunea</a:t>
            </a:r>
            <a:r>
              <a:rPr sz="4950" dirty="0">
                <a:solidFill>
                  <a:srgbClr val="49124C"/>
                </a:solidFill>
                <a:latin typeface="NewJuneBold"/>
                <a:cs typeface="NewJuneBold"/>
              </a:rPr>
              <a:t>:</a:t>
            </a:r>
            <a:r>
              <a:rPr sz="4950" spc="-125" dirty="0">
                <a:solidFill>
                  <a:srgbClr val="49124C"/>
                </a:solidFill>
                <a:latin typeface="NewJuneBold"/>
                <a:cs typeface="NewJuneBold"/>
              </a:rPr>
              <a:t> </a:t>
            </a:r>
            <a:r>
              <a:rPr lang="es-ES" sz="4950" dirty="0" err="1">
                <a:solidFill>
                  <a:srgbClr val="49124C"/>
                </a:solidFill>
                <a:latin typeface="NewJuneBold"/>
                <a:cs typeface="NewJuneBold"/>
              </a:rPr>
              <a:t>diru-politika</a:t>
            </a:r>
            <a:endParaRPr sz="4950" dirty="0">
              <a:latin typeface="NewJuneBold"/>
              <a:cs typeface="NewJuneBold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506962B-16A6-9FD3-A6E2-033F32F29245}"/>
              </a:ext>
            </a:extLst>
          </p:cNvPr>
          <p:cNvSpPr txBox="1"/>
          <p:nvPr/>
        </p:nvSpPr>
        <p:spPr>
          <a:xfrm>
            <a:off x="783087" y="10467085"/>
            <a:ext cx="927735" cy="20197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s-ES" sz="1200" dirty="0" err="1">
                <a:solidFill>
                  <a:srgbClr val="49124C"/>
                </a:solidFill>
                <a:latin typeface="NewJuneRegular"/>
                <a:cs typeface="NewJuneRegular"/>
              </a:rPr>
              <a:t>Iturria</a:t>
            </a:r>
            <a:r>
              <a:rPr sz="1200" dirty="0">
                <a:solidFill>
                  <a:srgbClr val="49124C"/>
                </a:solidFill>
                <a:latin typeface="NewJuneRegular"/>
                <a:cs typeface="NewJuneRegular"/>
              </a:rPr>
              <a:t>:</a:t>
            </a:r>
            <a:r>
              <a:rPr sz="1200" spc="114" dirty="0">
                <a:solidFill>
                  <a:srgbClr val="49124C"/>
                </a:solidFill>
                <a:latin typeface="NewJuneRegular"/>
                <a:cs typeface="NewJuneRegular"/>
              </a:rPr>
              <a:t> </a:t>
            </a:r>
            <a:r>
              <a:rPr lang="es-ES" sz="1200" spc="-25" dirty="0">
                <a:solidFill>
                  <a:srgbClr val="49124C"/>
                </a:solidFill>
                <a:latin typeface="NewJuneRegular"/>
                <a:cs typeface="NewJuneRegular"/>
              </a:rPr>
              <a:t>EZB</a:t>
            </a:r>
            <a:endParaRPr sz="1200" dirty="0">
              <a:latin typeface="NewJuneRegular"/>
              <a:cs typeface="NewJuneRegular"/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06A90B42-C85F-C0EE-725B-7171285F96BC}"/>
              </a:ext>
            </a:extLst>
          </p:cNvPr>
          <p:cNvSpPr txBox="1"/>
          <p:nvPr/>
        </p:nvSpPr>
        <p:spPr>
          <a:xfrm>
            <a:off x="11611795" y="4461640"/>
            <a:ext cx="6944995" cy="3108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3525" marR="525145" indent="-251460">
              <a:lnSpc>
                <a:spcPct val="101499"/>
              </a:lnSpc>
              <a:spcBef>
                <a:spcPts val="90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Europako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Banku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Zentralak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diru-politika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tentuz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kudeatzen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jarraitzen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azpiko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iraunkortasunaren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ondorioz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508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Aurreikuspenen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arabera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EBZk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interes-tasak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murrizten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jarraituko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du,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harik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inflazioa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luzaroan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egonkortu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 arte,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beharbada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2025aren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amaiera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inguruan</a:t>
            </a:r>
            <a:r>
              <a:rPr sz="1950" spc="-1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  <a:p>
            <a:pPr marL="263525" marR="77470" indent="-251460">
              <a:lnSpc>
                <a:spcPct val="101499"/>
              </a:lnSpc>
              <a:spcBef>
                <a:spcPts val="1485"/>
              </a:spcBef>
              <a:buChar char="•"/>
              <a:tabLst>
                <a:tab pos="263525" algn="l"/>
              </a:tabLst>
            </a:pP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Hau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izan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daiteke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murrizketen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arrazoizko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ibilbidea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:  2025eko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bigarren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hiruhilekoetan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jaitsiera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bana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egitea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, eta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gordailu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-tasa % 1,75ean </a:t>
            </a:r>
            <a:r>
              <a:rPr lang="es-ES" sz="1950" dirty="0" err="1">
                <a:solidFill>
                  <a:srgbClr val="49124C"/>
                </a:solidFill>
                <a:latin typeface="NewJuneSemibold"/>
                <a:cs typeface="NewJuneSemibold"/>
              </a:rPr>
              <a:t>ezartzea</a:t>
            </a:r>
            <a:r>
              <a:rPr lang="es-ES" sz="1950" dirty="0">
                <a:solidFill>
                  <a:srgbClr val="49124C"/>
                </a:solidFill>
                <a:latin typeface="NewJuneSemibold"/>
                <a:cs typeface="NewJuneSemibold"/>
              </a:rPr>
              <a:t>.</a:t>
            </a:r>
            <a:endParaRPr sz="1950" dirty="0">
              <a:latin typeface="NewJuneSemibold"/>
              <a:cs typeface="NewJuneSemibold"/>
            </a:endParaRPr>
          </a:p>
        </p:txBody>
      </p:sp>
      <p:pic>
        <p:nvPicPr>
          <p:cNvPr id="9" name="object 5">
            <a:extLst>
              <a:ext uri="{FF2B5EF4-FFF2-40B4-BE49-F238E27FC236}">
                <a16:creationId xmlns:a16="http://schemas.microsoft.com/office/drawing/2014/main" id="{126558FA-B791-97BB-FCDD-723A15982B8B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032" y="3163746"/>
            <a:ext cx="9372086" cy="66800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98C85E-4F47-1153-A4AE-D1E2BC482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7"/>
            <a:ext cx="20104805" cy="11308953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E9EC1553-38B3-7132-6CBE-5AD526BC9239}"/>
              </a:ext>
            </a:extLst>
          </p:cNvPr>
          <p:cNvSpPr txBox="1">
            <a:spLocks/>
          </p:cNvSpPr>
          <p:nvPr/>
        </p:nvSpPr>
        <p:spPr>
          <a:xfrm>
            <a:off x="1536991" y="5098661"/>
            <a:ext cx="4926965" cy="1093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s-ES" sz="7000" dirty="0">
                <a:solidFill>
                  <a:srgbClr val="FFFFFF"/>
                </a:solidFill>
                <a:latin typeface="NewJuneRegular"/>
                <a:cs typeface="NewJuneRegular"/>
              </a:rPr>
              <a:t>3. </a:t>
            </a:r>
            <a:r>
              <a:rPr lang="es-ES" sz="7000" dirty="0" err="1">
                <a:solidFill>
                  <a:srgbClr val="FFFFFF"/>
                </a:solidFill>
                <a:latin typeface="NewJuneRegular"/>
                <a:cs typeface="NewJuneRegular"/>
              </a:rPr>
              <a:t>Espainia</a:t>
            </a:r>
            <a:endParaRPr lang="es-ES" sz="7000" dirty="0">
              <a:latin typeface="NewJuneRegular"/>
              <a:cs typeface="NewJune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1197</Words>
  <Application>Microsoft Macintosh PowerPoint</Application>
  <PresentationFormat>Personalizado</PresentationFormat>
  <Paragraphs>137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Calibri</vt:lpstr>
      <vt:lpstr>NewJuneBold</vt:lpstr>
      <vt:lpstr>NewJuneRegular</vt:lpstr>
      <vt:lpstr>NewJuneSemibold</vt:lpstr>
      <vt:lpstr>Office Theme</vt:lpstr>
      <vt:lpstr>Presentación de PowerPoint</vt:lpstr>
      <vt:lpstr>Presentación de PowerPoint</vt:lpstr>
      <vt:lpstr>1. AEB</vt:lpstr>
      <vt:lpstr>Presentación de PowerPoint</vt:lpstr>
      <vt:lpstr>2. Eurogunea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DE ECONOMÍA VASCA PERSPECTIVAS 2025</dc:title>
  <cp:lastModifiedBy>Microsoft Office User</cp:lastModifiedBy>
  <cp:revision>49</cp:revision>
  <cp:lastPrinted>2024-12-16T15:35:07Z</cp:lastPrinted>
  <dcterms:created xsi:type="dcterms:W3CDTF">2024-12-12T13:23:11Z</dcterms:created>
  <dcterms:modified xsi:type="dcterms:W3CDTF">2024-12-16T15:44:35Z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2024-12-12T00:00:00Z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2024-12-12T00:00:00Z</vt:filetime>
  </property>
  <property fmtid="{D5CDD505-2E9C-101B-9397-08002B2CF9AE}" pid="5" name="Producer">
    <vt:lpwstr>Adobe PDF Library 17.0</vt:lpwstr>
  </property>
</Properties>
</file>