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04F"/>
    <a:srgbClr val="BB0E6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555"/>
  </p:normalViewPr>
  <p:slideViewPr>
    <p:cSldViewPr>
      <p:cViewPr varScale="1">
        <p:scale>
          <a:sx n="78" d="100"/>
          <a:sy n="78" d="100"/>
        </p:scale>
        <p:origin x="216" y="10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3600"/>
              <a:t>BPGd-a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1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'PIB-Navarra'!$A$13:$A$19</c:f>
              <c:numCache>
                <c:formatCode>[$-42D]yy\-mmm;@</c:formatCode>
                <c:ptCount val="7"/>
                <c:pt idx="0">
                  <c:v>44986</c:v>
                </c:pt>
                <c:pt idx="1">
                  <c:v>45078</c:v>
                </c:pt>
                <c:pt idx="2">
                  <c:v>45170</c:v>
                </c:pt>
                <c:pt idx="3">
                  <c:v>45261</c:v>
                </c:pt>
                <c:pt idx="4">
                  <c:v>45352</c:v>
                </c:pt>
                <c:pt idx="5">
                  <c:v>45444</c:v>
                </c:pt>
                <c:pt idx="6">
                  <c:v>45536</c:v>
                </c:pt>
              </c:numCache>
            </c:numRef>
          </c:cat>
          <c:val>
            <c:numRef>
              <c:f>'PIB-Navarra'!$B$3:$B$9</c:f>
              <c:numCache>
                <c:formatCode>0.0</c:formatCode>
                <c:ptCount val="7"/>
                <c:pt idx="0">
                  <c:v>0.3</c:v>
                </c:pt>
                <c:pt idx="1">
                  <c:v>0.3</c:v>
                </c:pt>
                <c:pt idx="2">
                  <c:v>0.2</c:v>
                </c:pt>
                <c:pt idx="3">
                  <c:v>0.6</c:v>
                </c:pt>
                <c:pt idx="4">
                  <c:v>0.9</c:v>
                </c:pt>
                <c:pt idx="5">
                  <c:v>0.8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C-464B-BD72-1F3449956F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07753951"/>
        <c:axId val="1607769311"/>
      </c:barChart>
      <c:lineChart>
        <c:grouping val="standard"/>
        <c:varyColors val="0"/>
        <c:ser>
          <c:idx val="2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'PIB-Navarra'!$A$13:$A$19</c:f>
              <c:numCache>
                <c:formatCode>[$-42D]yy\-mmm;@</c:formatCode>
                <c:ptCount val="7"/>
                <c:pt idx="0">
                  <c:v>44986</c:v>
                </c:pt>
                <c:pt idx="1">
                  <c:v>45078</c:v>
                </c:pt>
                <c:pt idx="2">
                  <c:v>45170</c:v>
                </c:pt>
                <c:pt idx="3">
                  <c:v>45261</c:v>
                </c:pt>
                <c:pt idx="4">
                  <c:v>45352</c:v>
                </c:pt>
                <c:pt idx="5">
                  <c:v>45444</c:v>
                </c:pt>
                <c:pt idx="6">
                  <c:v>45536</c:v>
                </c:pt>
              </c:numCache>
            </c:numRef>
          </c:cat>
          <c:val>
            <c:numRef>
              <c:f>'PIB-Navarra'!$B$13:$B$19</c:f>
              <c:numCache>
                <c:formatCode>0.0</c:formatCode>
                <c:ptCount val="7"/>
                <c:pt idx="0">
                  <c:v>2.4</c:v>
                </c:pt>
                <c:pt idx="1">
                  <c:v>2</c:v>
                </c:pt>
                <c:pt idx="2">
                  <c:v>1.7</c:v>
                </c:pt>
                <c:pt idx="3">
                  <c:v>1.5</c:v>
                </c:pt>
                <c:pt idx="4">
                  <c:v>2.1</c:v>
                </c:pt>
                <c:pt idx="5">
                  <c:v>2.6</c:v>
                </c:pt>
                <c:pt idx="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5C-464B-BD72-1F3449956F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70484799"/>
        <c:axId val="1670480959"/>
      </c:lineChart>
      <c:dateAx>
        <c:axId val="1670484799"/>
        <c:scaling>
          <c:orientation val="minMax"/>
        </c:scaling>
        <c:delete val="0"/>
        <c:axPos val="b"/>
        <c:numFmt formatCode="[$-42D]yy\-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70480959"/>
        <c:crosses val="autoZero"/>
        <c:auto val="1"/>
        <c:lblOffset val="100"/>
        <c:baseTimeUnit val="months"/>
        <c:majorUnit val="3"/>
        <c:majorTimeUnit val="months"/>
      </c:dateAx>
      <c:valAx>
        <c:axId val="1670480959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70484799"/>
        <c:crosses val="autoZero"/>
        <c:crossBetween val="between"/>
        <c:majorUnit val="1"/>
      </c:valAx>
      <c:valAx>
        <c:axId val="1607769311"/>
        <c:scaling>
          <c:orientation val="minMax"/>
          <c:max val="2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07753951"/>
        <c:crosses val="max"/>
        <c:crossBetween val="between"/>
        <c:majorUnit val="1"/>
      </c:valAx>
      <c:dateAx>
        <c:axId val="1607753951"/>
        <c:scaling>
          <c:orientation val="minMax"/>
        </c:scaling>
        <c:delete val="1"/>
        <c:axPos val="b"/>
        <c:numFmt formatCode="[$-42D]yy\-mmm;@" sourceLinked="1"/>
        <c:majorTickMark val="out"/>
        <c:minorTickMark val="none"/>
        <c:tickLblPos val="nextTo"/>
        <c:crossAx val="1607769311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0"/>
      </a:pPr>
      <a:endParaRPr lang="es-E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Eskaintza</a:t>
            </a:r>
            <a:r>
              <a:rPr lang="en-US" sz="3200" baseline="0"/>
              <a:t> </a:t>
            </a:r>
            <a:r>
              <a:rPr lang="en-US" sz="3200"/>
              <a:t>(urteko %-a)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543343"/>
        <c:axId val="2031548143"/>
      </c:barChart>
      <c:catAx>
        <c:axId val="203154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31548143"/>
        <c:crosses val="autoZero"/>
        <c:auto val="1"/>
        <c:lblAlgn val="ctr"/>
        <c:lblOffset val="100"/>
        <c:noMultiLvlLbl val="0"/>
      </c:catAx>
      <c:valAx>
        <c:axId val="2031548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315433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s-E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NewJuneSemibold"/>
                <a:cs typeface="NewJune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449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47074" y="1311275"/>
            <a:ext cx="6834575" cy="186397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4845"/>
              </a:lnSpc>
              <a:spcBef>
                <a:spcPts val="135"/>
              </a:spcBef>
            </a:pPr>
            <a:r>
              <a:rPr spc="-20" dirty="0">
                <a:solidFill>
                  <a:srgbClr val="BB0E6E"/>
                </a:solidFill>
              </a:rPr>
              <a:t>2025</a:t>
            </a:r>
            <a:r>
              <a:rPr lang="es-ES" spc="-20" dirty="0">
                <a:solidFill>
                  <a:srgbClr val="BB0E6E"/>
                </a:solidFill>
              </a:rPr>
              <a:t>ERAKO AURREIKUSPEN EKONOMIKOAK</a:t>
            </a:r>
            <a:endParaRPr spc="-20" dirty="0">
              <a:solidFill>
                <a:srgbClr val="BB0E6E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41632" y="3381010"/>
            <a:ext cx="5392218" cy="9501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510" marR="5080" indent="-4445">
              <a:lnSpc>
                <a:spcPct val="101099"/>
              </a:lnSpc>
              <a:spcBef>
                <a:spcPts val="90"/>
              </a:spcBef>
            </a:pPr>
            <a:r>
              <a:rPr lang="es-ES" sz="3100" dirty="0">
                <a:solidFill>
                  <a:srgbClr val="BB0E6E"/>
                </a:solidFill>
                <a:latin typeface="NewJuneRegular"/>
                <a:cs typeface="NewJuneRegular"/>
              </a:rPr>
              <a:t>PERSPECTIVAS ECONÓMICAS 2025</a:t>
            </a:r>
            <a:endParaRPr sz="3100" dirty="0">
              <a:solidFill>
                <a:srgbClr val="BB0E6E"/>
              </a:solidFill>
              <a:latin typeface="NewJuneRegular"/>
              <a:cs typeface="NewJuneRegular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9DB98EC-F632-BC74-E49C-A4FC25B9806C}"/>
              </a:ext>
            </a:extLst>
          </p:cNvPr>
          <p:cNvSpPr/>
          <p:nvPr/>
        </p:nvSpPr>
        <p:spPr>
          <a:xfrm>
            <a:off x="17612035" y="10057696"/>
            <a:ext cx="1701164" cy="518159"/>
          </a:xfrm>
          <a:custGeom>
            <a:avLst/>
            <a:gdLst/>
            <a:ahLst/>
            <a:cxnLst/>
            <a:rect l="l" t="t" r="r" b="b"/>
            <a:pathLst>
              <a:path w="1701165" h="518159">
                <a:moveTo>
                  <a:pt x="47474" y="2251"/>
                </a:moveTo>
                <a:lnTo>
                  <a:pt x="0" y="2251"/>
                </a:lnTo>
                <a:lnTo>
                  <a:pt x="0" y="228013"/>
                </a:lnTo>
                <a:lnTo>
                  <a:pt x="27256" y="260363"/>
                </a:lnTo>
                <a:lnTo>
                  <a:pt x="34491" y="260923"/>
                </a:lnTo>
                <a:lnTo>
                  <a:pt x="165733" y="260923"/>
                </a:lnTo>
                <a:lnTo>
                  <a:pt x="165733" y="216590"/>
                </a:lnTo>
                <a:lnTo>
                  <a:pt x="47474" y="216590"/>
                </a:lnTo>
                <a:lnTo>
                  <a:pt x="47474" y="2251"/>
                </a:lnTo>
                <a:close/>
              </a:path>
              <a:path w="1701165" h="518159">
                <a:moveTo>
                  <a:pt x="321749" y="0"/>
                </a:moveTo>
                <a:lnTo>
                  <a:pt x="200653" y="260923"/>
                </a:lnTo>
                <a:lnTo>
                  <a:pt x="250337" y="260923"/>
                </a:lnTo>
                <a:lnTo>
                  <a:pt x="270714" y="207742"/>
                </a:lnTo>
                <a:lnTo>
                  <a:pt x="421411" y="207742"/>
                </a:lnTo>
                <a:lnTo>
                  <a:pt x="405061" y="163942"/>
                </a:lnTo>
                <a:lnTo>
                  <a:pt x="286232" y="163942"/>
                </a:lnTo>
                <a:lnTo>
                  <a:pt x="321299" y="69620"/>
                </a:lnTo>
                <a:lnTo>
                  <a:pt x="369852" y="69620"/>
                </a:lnTo>
                <a:lnTo>
                  <a:pt x="351559" y="20617"/>
                </a:lnTo>
                <a:lnTo>
                  <a:pt x="346886" y="11794"/>
                </a:lnTo>
                <a:lnTo>
                  <a:pt x="340250" y="5329"/>
                </a:lnTo>
                <a:lnTo>
                  <a:pt x="331813" y="1354"/>
                </a:lnTo>
                <a:lnTo>
                  <a:pt x="321749" y="0"/>
                </a:lnTo>
                <a:close/>
              </a:path>
              <a:path w="1701165" h="518159">
                <a:moveTo>
                  <a:pt x="421411" y="207742"/>
                </a:moveTo>
                <a:lnTo>
                  <a:pt x="370627" y="207742"/>
                </a:lnTo>
                <a:lnTo>
                  <a:pt x="391045" y="260923"/>
                </a:lnTo>
                <a:lnTo>
                  <a:pt x="441264" y="260923"/>
                </a:lnTo>
                <a:lnTo>
                  <a:pt x="421411" y="207742"/>
                </a:lnTo>
                <a:close/>
              </a:path>
              <a:path w="1701165" h="518159">
                <a:moveTo>
                  <a:pt x="369852" y="69620"/>
                </a:moveTo>
                <a:lnTo>
                  <a:pt x="321299" y="69620"/>
                </a:lnTo>
                <a:lnTo>
                  <a:pt x="355329" y="163942"/>
                </a:lnTo>
                <a:lnTo>
                  <a:pt x="405061" y="163942"/>
                </a:lnTo>
                <a:lnTo>
                  <a:pt x="369852" y="69620"/>
                </a:lnTo>
                <a:close/>
              </a:path>
              <a:path w="1701165" h="518159">
                <a:moveTo>
                  <a:pt x="601175" y="2251"/>
                </a:moveTo>
                <a:lnTo>
                  <a:pt x="523177" y="2251"/>
                </a:lnTo>
                <a:lnTo>
                  <a:pt x="515892" y="2786"/>
                </a:lnTo>
                <a:lnTo>
                  <a:pt x="489157" y="34564"/>
                </a:lnTo>
                <a:lnTo>
                  <a:pt x="489157" y="228013"/>
                </a:lnTo>
                <a:lnTo>
                  <a:pt x="516526" y="260363"/>
                </a:lnTo>
                <a:lnTo>
                  <a:pt x="523806" y="260923"/>
                </a:lnTo>
                <a:lnTo>
                  <a:pt x="603081" y="260923"/>
                </a:lnTo>
                <a:lnTo>
                  <a:pt x="649905" y="250459"/>
                </a:lnTo>
                <a:lnTo>
                  <a:pt x="678543" y="219768"/>
                </a:lnTo>
                <a:lnTo>
                  <a:pt x="679322" y="217239"/>
                </a:lnTo>
                <a:lnTo>
                  <a:pt x="535533" y="217239"/>
                </a:lnTo>
                <a:lnTo>
                  <a:pt x="535533" y="152477"/>
                </a:lnTo>
                <a:lnTo>
                  <a:pt x="672435" y="152477"/>
                </a:lnTo>
                <a:lnTo>
                  <a:pt x="672051" y="151863"/>
                </a:lnTo>
                <a:lnTo>
                  <a:pt x="667908" y="146359"/>
                </a:lnTo>
                <a:lnTo>
                  <a:pt x="663225" y="141116"/>
                </a:lnTo>
                <a:lnTo>
                  <a:pt x="651163" y="128582"/>
                </a:lnTo>
                <a:lnTo>
                  <a:pt x="660252" y="116132"/>
                </a:lnTo>
                <a:lnTo>
                  <a:pt x="664471" y="109588"/>
                </a:lnTo>
                <a:lnTo>
                  <a:pt x="664565" y="109399"/>
                </a:lnTo>
                <a:lnTo>
                  <a:pt x="535533" y="109399"/>
                </a:lnTo>
                <a:lnTo>
                  <a:pt x="535533" y="45286"/>
                </a:lnTo>
                <a:lnTo>
                  <a:pt x="671105" y="45286"/>
                </a:lnTo>
                <a:lnTo>
                  <a:pt x="669734" y="40539"/>
                </a:lnTo>
                <a:lnTo>
                  <a:pt x="643064" y="11700"/>
                </a:lnTo>
                <a:lnTo>
                  <a:pt x="616674" y="3310"/>
                </a:lnTo>
                <a:lnTo>
                  <a:pt x="601175" y="2251"/>
                </a:lnTo>
                <a:close/>
              </a:path>
              <a:path w="1701165" h="518159">
                <a:moveTo>
                  <a:pt x="672435" y="152477"/>
                </a:moveTo>
                <a:lnTo>
                  <a:pt x="612180" y="152477"/>
                </a:lnTo>
                <a:lnTo>
                  <a:pt x="626504" y="167387"/>
                </a:lnTo>
                <a:lnTo>
                  <a:pt x="630326" y="171314"/>
                </a:lnTo>
                <a:lnTo>
                  <a:pt x="633352" y="175397"/>
                </a:lnTo>
                <a:lnTo>
                  <a:pt x="635425" y="179439"/>
                </a:lnTo>
                <a:lnTo>
                  <a:pt x="637101" y="182999"/>
                </a:lnTo>
                <a:lnTo>
                  <a:pt x="638032" y="187072"/>
                </a:lnTo>
                <a:lnTo>
                  <a:pt x="638032" y="199679"/>
                </a:lnTo>
                <a:lnTo>
                  <a:pt x="604515" y="217239"/>
                </a:lnTo>
                <a:lnTo>
                  <a:pt x="679322" y="217239"/>
                </a:lnTo>
                <a:lnTo>
                  <a:pt x="682794" y="205974"/>
                </a:lnTo>
                <a:lnTo>
                  <a:pt x="684220" y="190570"/>
                </a:lnTo>
                <a:lnTo>
                  <a:pt x="683880" y="183511"/>
                </a:lnTo>
                <a:lnTo>
                  <a:pt x="682850" y="176633"/>
                </a:lnTo>
                <a:lnTo>
                  <a:pt x="681118" y="169967"/>
                </a:lnTo>
                <a:lnTo>
                  <a:pt x="678670" y="163544"/>
                </a:lnTo>
                <a:lnTo>
                  <a:pt x="675643" y="157600"/>
                </a:lnTo>
                <a:lnTo>
                  <a:pt x="672435" y="152477"/>
                </a:lnTo>
                <a:close/>
              </a:path>
              <a:path w="1701165" h="518159">
                <a:moveTo>
                  <a:pt x="671105" y="45286"/>
                </a:moveTo>
                <a:lnTo>
                  <a:pt x="608232" y="45286"/>
                </a:lnTo>
                <a:lnTo>
                  <a:pt x="618169" y="46375"/>
                </a:lnTo>
                <a:lnTo>
                  <a:pt x="622651" y="51631"/>
                </a:lnTo>
                <a:lnTo>
                  <a:pt x="626829" y="56291"/>
                </a:lnTo>
                <a:lnTo>
                  <a:pt x="628839" y="62238"/>
                </a:lnTo>
                <a:lnTo>
                  <a:pt x="628839" y="74783"/>
                </a:lnTo>
                <a:lnTo>
                  <a:pt x="610766" y="109399"/>
                </a:lnTo>
                <a:lnTo>
                  <a:pt x="664565" y="109399"/>
                </a:lnTo>
                <a:lnTo>
                  <a:pt x="675047" y="70060"/>
                </a:lnTo>
                <a:lnTo>
                  <a:pt x="673716" y="54328"/>
                </a:lnTo>
                <a:lnTo>
                  <a:pt x="671105" y="45286"/>
                </a:lnTo>
                <a:close/>
              </a:path>
              <a:path w="1701165" h="518159">
                <a:moveTo>
                  <a:pt x="852487" y="931"/>
                </a:moveTo>
                <a:lnTo>
                  <a:pt x="804069" y="9685"/>
                </a:lnTo>
                <a:lnTo>
                  <a:pt x="765442" y="35799"/>
                </a:lnTo>
                <a:lnTo>
                  <a:pt x="740687" y="77264"/>
                </a:lnTo>
                <a:lnTo>
                  <a:pt x="736926" y="89754"/>
                </a:lnTo>
                <a:lnTo>
                  <a:pt x="736854" y="89992"/>
                </a:lnTo>
                <a:lnTo>
                  <a:pt x="732101" y="131975"/>
                </a:lnTo>
                <a:lnTo>
                  <a:pt x="732092" y="132215"/>
                </a:lnTo>
                <a:lnTo>
                  <a:pt x="732615" y="147159"/>
                </a:lnTo>
                <a:lnTo>
                  <a:pt x="740396" y="187104"/>
                </a:lnTo>
                <a:lnTo>
                  <a:pt x="764688" y="228715"/>
                </a:lnTo>
                <a:lnTo>
                  <a:pt x="802708" y="254704"/>
                </a:lnTo>
                <a:lnTo>
                  <a:pt x="826044" y="261317"/>
                </a:lnTo>
                <a:lnTo>
                  <a:pt x="826311" y="261317"/>
                </a:lnTo>
                <a:lnTo>
                  <a:pt x="838245" y="262908"/>
                </a:lnTo>
                <a:lnTo>
                  <a:pt x="838629" y="262908"/>
                </a:lnTo>
                <a:lnTo>
                  <a:pt x="850989" y="263437"/>
                </a:lnTo>
                <a:lnTo>
                  <a:pt x="863812" y="262908"/>
                </a:lnTo>
                <a:lnTo>
                  <a:pt x="910037" y="250108"/>
                </a:lnTo>
                <a:lnTo>
                  <a:pt x="945578" y="220158"/>
                </a:lnTo>
                <a:lnTo>
                  <a:pt x="945816" y="219801"/>
                </a:lnTo>
                <a:lnTo>
                  <a:pt x="854141" y="219801"/>
                </a:lnTo>
                <a:lnTo>
                  <a:pt x="844186" y="219378"/>
                </a:lnTo>
                <a:lnTo>
                  <a:pt x="836931" y="218400"/>
                </a:lnTo>
                <a:lnTo>
                  <a:pt x="836653" y="218400"/>
                </a:lnTo>
                <a:lnTo>
                  <a:pt x="828815" y="216528"/>
                </a:lnTo>
                <a:lnTo>
                  <a:pt x="794980" y="192217"/>
                </a:lnTo>
                <a:lnTo>
                  <a:pt x="780591" y="152618"/>
                </a:lnTo>
                <a:lnTo>
                  <a:pt x="779222" y="131975"/>
                </a:lnTo>
                <a:lnTo>
                  <a:pt x="780439" y="111565"/>
                </a:lnTo>
                <a:lnTo>
                  <a:pt x="798285" y="66374"/>
                </a:lnTo>
                <a:lnTo>
                  <a:pt x="834500" y="46073"/>
                </a:lnTo>
                <a:lnTo>
                  <a:pt x="833769" y="46073"/>
                </a:lnTo>
                <a:lnTo>
                  <a:pt x="849490" y="44781"/>
                </a:lnTo>
                <a:lnTo>
                  <a:pt x="946258" y="44781"/>
                </a:lnTo>
                <a:lnTo>
                  <a:pt x="938735" y="35632"/>
                </a:lnTo>
                <a:lnTo>
                  <a:pt x="900674" y="9685"/>
                </a:lnTo>
                <a:lnTo>
                  <a:pt x="865365" y="1498"/>
                </a:lnTo>
                <a:lnTo>
                  <a:pt x="852487" y="931"/>
                </a:lnTo>
                <a:close/>
              </a:path>
              <a:path w="1701165" h="518159">
                <a:moveTo>
                  <a:pt x="946229" y="44781"/>
                </a:moveTo>
                <a:lnTo>
                  <a:pt x="853864" y="44781"/>
                </a:lnTo>
                <a:lnTo>
                  <a:pt x="859285" y="45013"/>
                </a:lnTo>
                <a:lnTo>
                  <a:pt x="867175" y="46073"/>
                </a:lnTo>
                <a:lnTo>
                  <a:pt x="904066" y="66374"/>
                </a:lnTo>
                <a:lnTo>
                  <a:pt x="920844" y="101954"/>
                </a:lnTo>
                <a:lnTo>
                  <a:pt x="923856" y="131975"/>
                </a:lnTo>
                <a:lnTo>
                  <a:pt x="922642" y="152618"/>
                </a:lnTo>
                <a:lnTo>
                  <a:pt x="904855" y="198067"/>
                </a:lnTo>
                <a:lnTo>
                  <a:pt x="868472" y="218400"/>
                </a:lnTo>
                <a:lnTo>
                  <a:pt x="851642" y="219801"/>
                </a:lnTo>
                <a:lnTo>
                  <a:pt x="945816" y="219801"/>
                </a:lnTo>
                <a:lnTo>
                  <a:pt x="966567" y="175104"/>
                </a:lnTo>
                <a:lnTo>
                  <a:pt x="971373" y="132215"/>
                </a:lnTo>
                <a:lnTo>
                  <a:pt x="970843" y="117412"/>
                </a:lnTo>
                <a:lnTo>
                  <a:pt x="963059" y="77515"/>
                </a:lnTo>
                <a:lnTo>
                  <a:pt x="958393" y="65677"/>
                </a:lnTo>
                <a:lnTo>
                  <a:pt x="958303" y="65451"/>
                </a:lnTo>
                <a:lnTo>
                  <a:pt x="952759" y="54753"/>
                </a:lnTo>
                <a:lnTo>
                  <a:pt x="952655" y="54552"/>
                </a:lnTo>
                <a:lnTo>
                  <a:pt x="946229" y="44781"/>
                </a:lnTo>
                <a:close/>
              </a:path>
              <a:path w="1701165" h="518159">
                <a:moveTo>
                  <a:pt x="1129002" y="2251"/>
                </a:moveTo>
                <a:lnTo>
                  <a:pt x="1053224" y="2251"/>
                </a:lnTo>
                <a:lnTo>
                  <a:pt x="1045954" y="2786"/>
                </a:lnTo>
                <a:lnTo>
                  <a:pt x="1019277" y="34564"/>
                </a:lnTo>
                <a:lnTo>
                  <a:pt x="1019277" y="260923"/>
                </a:lnTo>
                <a:lnTo>
                  <a:pt x="1066166" y="260923"/>
                </a:lnTo>
                <a:lnTo>
                  <a:pt x="1066166" y="164905"/>
                </a:lnTo>
                <a:lnTo>
                  <a:pt x="1178626" y="164905"/>
                </a:lnTo>
                <a:lnTo>
                  <a:pt x="1170508" y="147922"/>
                </a:lnTo>
                <a:lnTo>
                  <a:pt x="1184979" y="129409"/>
                </a:lnTo>
                <a:lnTo>
                  <a:pt x="1188843" y="123923"/>
                </a:lnTo>
                <a:lnTo>
                  <a:pt x="1190197" y="121765"/>
                </a:lnTo>
                <a:lnTo>
                  <a:pt x="1066166" y="121765"/>
                </a:lnTo>
                <a:lnTo>
                  <a:pt x="1066166" y="45286"/>
                </a:lnTo>
                <a:lnTo>
                  <a:pt x="1199963" y="45286"/>
                </a:lnTo>
                <a:lnTo>
                  <a:pt x="1199799" y="44660"/>
                </a:lnTo>
                <a:lnTo>
                  <a:pt x="1193310" y="31800"/>
                </a:lnTo>
                <a:lnTo>
                  <a:pt x="1184267" y="21098"/>
                </a:lnTo>
                <a:lnTo>
                  <a:pt x="1173158" y="12866"/>
                </a:lnTo>
                <a:lnTo>
                  <a:pt x="1160463" y="7083"/>
                </a:lnTo>
                <a:lnTo>
                  <a:pt x="1160677" y="7083"/>
                </a:lnTo>
                <a:lnTo>
                  <a:pt x="1145494" y="3433"/>
                </a:lnTo>
                <a:lnTo>
                  <a:pt x="1129002" y="2251"/>
                </a:lnTo>
                <a:close/>
              </a:path>
              <a:path w="1701165" h="518159">
                <a:moveTo>
                  <a:pt x="1178626" y="164905"/>
                </a:moveTo>
                <a:lnTo>
                  <a:pt x="1127703" y="164905"/>
                </a:lnTo>
                <a:lnTo>
                  <a:pt x="1172801" y="260923"/>
                </a:lnTo>
                <a:lnTo>
                  <a:pt x="1224517" y="260923"/>
                </a:lnTo>
                <a:lnTo>
                  <a:pt x="1178626" y="164905"/>
                </a:lnTo>
                <a:close/>
              </a:path>
              <a:path w="1701165" h="518159">
                <a:moveTo>
                  <a:pt x="1199963" y="45286"/>
                </a:moveTo>
                <a:lnTo>
                  <a:pt x="1134761" y="45286"/>
                </a:lnTo>
                <a:lnTo>
                  <a:pt x="1139860" y="46082"/>
                </a:lnTo>
                <a:lnTo>
                  <a:pt x="1143692" y="47694"/>
                </a:lnTo>
                <a:lnTo>
                  <a:pt x="1158833" y="71798"/>
                </a:lnTo>
                <a:lnTo>
                  <a:pt x="1158833" y="82301"/>
                </a:lnTo>
                <a:lnTo>
                  <a:pt x="1135536" y="121765"/>
                </a:lnTo>
                <a:lnTo>
                  <a:pt x="1190197" y="121765"/>
                </a:lnTo>
                <a:lnTo>
                  <a:pt x="1203375" y="91965"/>
                </a:lnTo>
                <a:lnTo>
                  <a:pt x="1203439" y="91728"/>
                </a:lnTo>
                <a:lnTo>
                  <a:pt x="1204623" y="84297"/>
                </a:lnTo>
                <a:lnTo>
                  <a:pt x="1205020" y="76657"/>
                </a:lnTo>
                <a:lnTo>
                  <a:pt x="1203711" y="59630"/>
                </a:lnTo>
                <a:lnTo>
                  <a:pt x="1199963" y="45286"/>
                </a:lnTo>
                <a:close/>
              </a:path>
              <a:path w="1701165" h="518159">
                <a:moveTo>
                  <a:pt x="1380607" y="0"/>
                </a:moveTo>
                <a:lnTo>
                  <a:pt x="1259438" y="260923"/>
                </a:lnTo>
                <a:lnTo>
                  <a:pt x="1309153" y="260923"/>
                </a:lnTo>
                <a:lnTo>
                  <a:pt x="1329425" y="207742"/>
                </a:lnTo>
                <a:lnTo>
                  <a:pt x="1480232" y="207742"/>
                </a:lnTo>
                <a:lnTo>
                  <a:pt x="1463869" y="163942"/>
                </a:lnTo>
                <a:lnTo>
                  <a:pt x="1344953" y="163942"/>
                </a:lnTo>
                <a:lnTo>
                  <a:pt x="1380094" y="69620"/>
                </a:lnTo>
                <a:lnTo>
                  <a:pt x="1428630" y="69620"/>
                </a:lnTo>
                <a:lnTo>
                  <a:pt x="1410323" y="20617"/>
                </a:lnTo>
                <a:lnTo>
                  <a:pt x="1405674" y="11794"/>
                </a:lnTo>
                <a:lnTo>
                  <a:pt x="1399053" y="5329"/>
                </a:lnTo>
                <a:lnTo>
                  <a:pt x="1390635" y="1354"/>
                </a:lnTo>
                <a:lnTo>
                  <a:pt x="1380607" y="0"/>
                </a:lnTo>
                <a:close/>
              </a:path>
              <a:path w="1701165" h="518159">
                <a:moveTo>
                  <a:pt x="1480232" y="207742"/>
                </a:moveTo>
                <a:lnTo>
                  <a:pt x="1429548" y="207742"/>
                </a:lnTo>
                <a:lnTo>
                  <a:pt x="1449830" y="260923"/>
                </a:lnTo>
                <a:lnTo>
                  <a:pt x="1500100" y="260923"/>
                </a:lnTo>
                <a:lnTo>
                  <a:pt x="1480232" y="207742"/>
                </a:lnTo>
                <a:close/>
              </a:path>
              <a:path w="1701165" h="518159">
                <a:moveTo>
                  <a:pt x="1428630" y="69620"/>
                </a:moveTo>
                <a:lnTo>
                  <a:pt x="1380094" y="69620"/>
                </a:lnTo>
                <a:lnTo>
                  <a:pt x="1414187" y="163942"/>
                </a:lnTo>
                <a:lnTo>
                  <a:pt x="1463869" y="163942"/>
                </a:lnTo>
                <a:lnTo>
                  <a:pt x="1428630" y="69620"/>
                </a:lnTo>
                <a:close/>
              </a:path>
              <a:path w="1701165" h="518159">
                <a:moveTo>
                  <a:pt x="1582779" y="2251"/>
                </a:moveTo>
                <a:lnTo>
                  <a:pt x="1535324" y="2251"/>
                </a:lnTo>
                <a:lnTo>
                  <a:pt x="1535324" y="228013"/>
                </a:lnTo>
                <a:lnTo>
                  <a:pt x="1562566" y="260363"/>
                </a:lnTo>
                <a:lnTo>
                  <a:pt x="1569878" y="260923"/>
                </a:lnTo>
                <a:lnTo>
                  <a:pt x="1701079" y="260923"/>
                </a:lnTo>
                <a:lnTo>
                  <a:pt x="1701079" y="216590"/>
                </a:lnTo>
                <a:lnTo>
                  <a:pt x="1582779" y="216590"/>
                </a:lnTo>
                <a:lnTo>
                  <a:pt x="1582779" y="2251"/>
                </a:lnTo>
                <a:close/>
              </a:path>
              <a:path w="1701165" h="518159">
                <a:moveTo>
                  <a:pt x="1185105" y="369726"/>
                </a:moveTo>
                <a:lnTo>
                  <a:pt x="1165535" y="369726"/>
                </a:lnTo>
                <a:lnTo>
                  <a:pt x="1165626" y="472362"/>
                </a:lnTo>
                <a:lnTo>
                  <a:pt x="1166508" y="478508"/>
                </a:lnTo>
                <a:lnTo>
                  <a:pt x="1168550" y="484927"/>
                </a:lnTo>
                <a:lnTo>
                  <a:pt x="1170477" y="491388"/>
                </a:lnTo>
                <a:lnTo>
                  <a:pt x="1173337" y="496707"/>
                </a:lnTo>
                <a:lnTo>
                  <a:pt x="1173657" y="497199"/>
                </a:lnTo>
                <a:lnTo>
                  <a:pt x="1178047" y="501712"/>
                </a:lnTo>
                <a:lnTo>
                  <a:pt x="1182424" y="506497"/>
                </a:lnTo>
                <a:lnTo>
                  <a:pt x="1220025" y="516989"/>
                </a:lnTo>
                <a:lnTo>
                  <a:pt x="1224570" y="516989"/>
                </a:lnTo>
                <a:lnTo>
                  <a:pt x="1228717" y="516723"/>
                </a:lnTo>
                <a:lnTo>
                  <a:pt x="1229234" y="516723"/>
                </a:lnTo>
                <a:lnTo>
                  <a:pt x="1266348" y="510403"/>
                </a:lnTo>
                <a:lnTo>
                  <a:pt x="1276652" y="508078"/>
                </a:lnTo>
                <a:lnTo>
                  <a:pt x="1281887" y="501429"/>
                </a:lnTo>
                <a:lnTo>
                  <a:pt x="1281887" y="498717"/>
                </a:lnTo>
                <a:lnTo>
                  <a:pt x="1215031" y="498717"/>
                </a:lnTo>
                <a:lnTo>
                  <a:pt x="1209188" y="497817"/>
                </a:lnTo>
                <a:lnTo>
                  <a:pt x="1204413" y="495943"/>
                </a:lnTo>
                <a:lnTo>
                  <a:pt x="1199628" y="494267"/>
                </a:lnTo>
                <a:lnTo>
                  <a:pt x="1195837" y="491618"/>
                </a:lnTo>
                <a:lnTo>
                  <a:pt x="1185105" y="467566"/>
                </a:lnTo>
                <a:lnTo>
                  <a:pt x="1185105" y="369726"/>
                </a:lnTo>
                <a:close/>
              </a:path>
              <a:path w="1701165" h="518159">
                <a:moveTo>
                  <a:pt x="1281887" y="369726"/>
                </a:moveTo>
                <a:lnTo>
                  <a:pt x="1262170" y="369726"/>
                </a:lnTo>
                <a:lnTo>
                  <a:pt x="1262170" y="492676"/>
                </a:lnTo>
                <a:lnTo>
                  <a:pt x="1256799" y="494267"/>
                </a:lnTo>
                <a:lnTo>
                  <a:pt x="1252202" y="495220"/>
                </a:lnTo>
                <a:lnTo>
                  <a:pt x="1248108" y="495943"/>
                </a:lnTo>
                <a:lnTo>
                  <a:pt x="1244182" y="496707"/>
                </a:lnTo>
                <a:lnTo>
                  <a:pt x="1240517" y="497199"/>
                </a:lnTo>
                <a:lnTo>
                  <a:pt x="1236692" y="497817"/>
                </a:lnTo>
                <a:lnTo>
                  <a:pt x="1236542" y="497817"/>
                </a:lnTo>
                <a:lnTo>
                  <a:pt x="1231418" y="498487"/>
                </a:lnTo>
                <a:lnTo>
                  <a:pt x="1228957" y="498487"/>
                </a:lnTo>
                <a:lnTo>
                  <a:pt x="1224952" y="498717"/>
                </a:lnTo>
                <a:lnTo>
                  <a:pt x="1281887" y="498717"/>
                </a:lnTo>
                <a:lnTo>
                  <a:pt x="1281887" y="369726"/>
                </a:lnTo>
                <a:close/>
              </a:path>
              <a:path w="1701165" h="518159">
                <a:moveTo>
                  <a:pt x="1351309" y="387255"/>
                </a:moveTo>
                <a:lnTo>
                  <a:pt x="1331624" y="387255"/>
                </a:lnTo>
                <a:lnTo>
                  <a:pt x="1331624" y="471189"/>
                </a:lnTo>
                <a:lnTo>
                  <a:pt x="1334256" y="491426"/>
                </a:lnTo>
                <a:lnTo>
                  <a:pt x="1342146" y="505872"/>
                </a:lnTo>
                <a:lnTo>
                  <a:pt x="1355279" y="514533"/>
                </a:lnTo>
                <a:lnTo>
                  <a:pt x="1373644" y="517418"/>
                </a:lnTo>
                <a:lnTo>
                  <a:pt x="1379071" y="517152"/>
                </a:lnTo>
                <a:lnTo>
                  <a:pt x="1386044" y="516348"/>
                </a:lnTo>
                <a:lnTo>
                  <a:pt x="1394544" y="514998"/>
                </a:lnTo>
                <a:lnTo>
                  <a:pt x="1404554" y="513094"/>
                </a:lnTo>
                <a:lnTo>
                  <a:pt x="1402234" y="499230"/>
                </a:lnTo>
                <a:lnTo>
                  <a:pt x="1365790" y="499230"/>
                </a:lnTo>
                <a:lnTo>
                  <a:pt x="1359927" y="496979"/>
                </a:lnTo>
                <a:lnTo>
                  <a:pt x="1356545" y="491953"/>
                </a:lnTo>
                <a:lnTo>
                  <a:pt x="1353047" y="487315"/>
                </a:lnTo>
                <a:lnTo>
                  <a:pt x="1351309" y="479817"/>
                </a:lnTo>
                <a:lnTo>
                  <a:pt x="1351309" y="387255"/>
                </a:lnTo>
                <a:close/>
              </a:path>
              <a:path w="1701165" h="518159">
                <a:moveTo>
                  <a:pt x="1401517" y="494948"/>
                </a:moveTo>
                <a:lnTo>
                  <a:pt x="1394125" y="496623"/>
                </a:lnTo>
                <a:lnTo>
                  <a:pt x="1380722" y="498906"/>
                </a:lnTo>
                <a:lnTo>
                  <a:pt x="1377246" y="499230"/>
                </a:lnTo>
                <a:lnTo>
                  <a:pt x="1402234" y="499230"/>
                </a:lnTo>
                <a:lnTo>
                  <a:pt x="1401517" y="494948"/>
                </a:lnTo>
                <a:close/>
              </a:path>
              <a:path w="1701165" h="518159">
                <a:moveTo>
                  <a:pt x="1401046" y="369475"/>
                </a:moveTo>
                <a:lnTo>
                  <a:pt x="1308358" y="369475"/>
                </a:lnTo>
                <a:lnTo>
                  <a:pt x="1308358" y="387255"/>
                </a:lnTo>
                <a:lnTo>
                  <a:pt x="1401046" y="387255"/>
                </a:lnTo>
                <a:lnTo>
                  <a:pt x="1401046" y="369475"/>
                </a:lnTo>
                <a:close/>
              </a:path>
              <a:path w="1701165" h="518159">
                <a:moveTo>
                  <a:pt x="1351309" y="331612"/>
                </a:moveTo>
                <a:lnTo>
                  <a:pt x="1331624" y="335727"/>
                </a:lnTo>
                <a:lnTo>
                  <a:pt x="1331624" y="369475"/>
                </a:lnTo>
                <a:lnTo>
                  <a:pt x="1351309" y="369475"/>
                </a:lnTo>
                <a:lnTo>
                  <a:pt x="1351309" y="331612"/>
                </a:lnTo>
                <a:close/>
              </a:path>
              <a:path w="1701165" h="518159">
                <a:moveTo>
                  <a:pt x="1692478" y="386333"/>
                </a:moveTo>
                <a:lnTo>
                  <a:pt x="1647656" y="386333"/>
                </a:lnTo>
                <a:lnTo>
                  <a:pt x="1654965" y="386797"/>
                </a:lnTo>
                <a:lnTo>
                  <a:pt x="1661503" y="388159"/>
                </a:lnTo>
                <a:lnTo>
                  <a:pt x="1682063" y="417254"/>
                </a:lnTo>
                <a:lnTo>
                  <a:pt x="1682063" y="433965"/>
                </a:lnTo>
                <a:lnTo>
                  <a:pt x="1629960" y="433965"/>
                </a:lnTo>
                <a:lnTo>
                  <a:pt x="1622610" y="434698"/>
                </a:lnTo>
                <a:lnTo>
                  <a:pt x="1608736" y="437766"/>
                </a:lnTo>
                <a:lnTo>
                  <a:pt x="1602589" y="440216"/>
                </a:lnTo>
                <a:lnTo>
                  <a:pt x="1597333" y="443756"/>
                </a:lnTo>
                <a:lnTo>
                  <a:pt x="1591993" y="447127"/>
                </a:lnTo>
                <a:lnTo>
                  <a:pt x="1587731" y="451525"/>
                </a:lnTo>
                <a:lnTo>
                  <a:pt x="1584775" y="456897"/>
                </a:lnTo>
                <a:lnTo>
                  <a:pt x="1581543" y="462603"/>
                </a:lnTo>
                <a:lnTo>
                  <a:pt x="1579941" y="469629"/>
                </a:lnTo>
                <a:lnTo>
                  <a:pt x="1579941" y="477723"/>
                </a:lnTo>
                <a:lnTo>
                  <a:pt x="1580718" y="486657"/>
                </a:lnTo>
                <a:lnTo>
                  <a:pt x="1582993" y="494320"/>
                </a:lnTo>
                <a:lnTo>
                  <a:pt x="1583069" y="494577"/>
                </a:lnTo>
                <a:lnTo>
                  <a:pt x="1617276" y="517219"/>
                </a:lnTo>
                <a:lnTo>
                  <a:pt x="1628076" y="517900"/>
                </a:lnTo>
                <a:lnTo>
                  <a:pt x="1633908" y="517900"/>
                </a:lnTo>
                <a:lnTo>
                  <a:pt x="1668577" y="511366"/>
                </a:lnTo>
                <a:lnTo>
                  <a:pt x="1680189" y="508351"/>
                </a:lnTo>
                <a:lnTo>
                  <a:pt x="1680651" y="508351"/>
                </a:lnTo>
                <a:lnTo>
                  <a:pt x="1682063" y="508120"/>
                </a:lnTo>
                <a:lnTo>
                  <a:pt x="1701051" y="508120"/>
                </a:lnTo>
                <a:lnTo>
                  <a:pt x="1701065" y="500162"/>
                </a:lnTo>
                <a:lnTo>
                  <a:pt x="1620882" y="500162"/>
                </a:lnTo>
                <a:lnTo>
                  <a:pt x="1613333" y="498194"/>
                </a:lnTo>
                <a:lnTo>
                  <a:pt x="1602485" y="490571"/>
                </a:lnTo>
                <a:lnTo>
                  <a:pt x="1599815" y="484571"/>
                </a:lnTo>
                <a:lnTo>
                  <a:pt x="1599815" y="467273"/>
                </a:lnTo>
                <a:lnTo>
                  <a:pt x="1637468" y="450865"/>
                </a:lnTo>
                <a:lnTo>
                  <a:pt x="1701079" y="450865"/>
                </a:lnTo>
                <a:lnTo>
                  <a:pt x="1701079" y="408563"/>
                </a:lnTo>
                <a:lnTo>
                  <a:pt x="1699738" y="401066"/>
                </a:lnTo>
                <a:lnTo>
                  <a:pt x="1696995" y="394815"/>
                </a:lnTo>
                <a:lnTo>
                  <a:pt x="1694115" y="388522"/>
                </a:lnTo>
                <a:lnTo>
                  <a:pt x="1692478" y="386333"/>
                </a:lnTo>
                <a:close/>
              </a:path>
              <a:path w="1701165" h="518159">
                <a:moveTo>
                  <a:pt x="1701051" y="508120"/>
                </a:moveTo>
                <a:lnTo>
                  <a:pt x="1682063" y="508120"/>
                </a:lnTo>
                <a:lnTo>
                  <a:pt x="1682063" y="516392"/>
                </a:lnTo>
                <a:lnTo>
                  <a:pt x="1701037" y="516392"/>
                </a:lnTo>
                <a:lnTo>
                  <a:pt x="1701051" y="508120"/>
                </a:lnTo>
                <a:close/>
              </a:path>
              <a:path w="1701165" h="518159">
                <a:moveTo>
                  <a:pt x="1701079" y="450865"/>
                </a:moveTo>
                <a:lnTo>
                  <a:pt x="1682063" y="450865"/>
                </a:lnTo>
                <a:lnTo>
                  <a:pt x="1682063" y="491262"/>
                </a:lnTo>
                <a:lnTo>
                  <a:pt x="1659080" y="496707"/>
                </a:lnTo>
                <a:lnTo>
                  <a:pt x="1652588" y="497890"/>
                </a:lnTo>
                <a:lnTo>
                  <a:pt x="1646347" y="498791"/>
                </a:lnTo>
                <a:lnTo>
                  <a:pt x="1640201" y="499743"/>
                </a:lnTo>
                <a:lnTo>
                  <a:pt x="1634955" y="500162"/>
                </a:lnTo>
                <a:lnTo>
                  <a:pt x="1701065" y="500162"/>
                </a:lnTo>
                <a:lnTo>
                  <a:pt x="1701079" y="450865"/>
                </a:lnTo>
                <a:close/>
              </a:path>
              <a:path w="1701165" h="518159">
                <a:moveTo>
                  <a:pt x="1655523" y="368182"/>
                </a:moveTo>
                <a:lnTo>
                  <a:pt x="1642818" y="368182"/>
                </a:lnTo>
                <a:lnTo>
                  <a:pt x="1629396" y="368903"/>
                </a:lnTo>
                <a:lnTo>
                  <a:pt x="1609678" y="371224"/>
                </a:lnTo>
                <a:lnTo>
                  <a:pt x="1585752" y="376061"/>
                </a:lnTo>
                <a:lnTo>
                  <a:pt x="1589679" y="393988"/>
                </a:lnTo>
                <a:lnTo>
                  <a:pt x="1594998" y="392646"/>
                </a:lnTo>
                <a:lnTo>
                  <a:pt x="1608668" y="389772"/>
                </a:lnTo>
                <a:lnTo>
                  <a:pt x="1627253" y="387092"/>
                </a:lnTo>
                <a:lnTo>
                  <a:pt x="1647656" y="386333"/>
                </a:lnTo>
                <a:lnTo>
                  <a:pt x="1692478" y="386333"/>
                </a:lnTo>
                <a:lnTo>
                  <a:pt x="1690346" y="383485"/>
                </a:lnTo>
                <a:lnTo>
                  <a:pt x="1685393" y="379538"/>
                </a:lnTo>
                <a:lnTo>
                  <a:pt x="1680681" y="375527"/>
                </a:lnTo>
                <a:lnTo>
                  <a:pt x="1675069" y="372627"/>
                </a:lnTo>
                <a:lnTo>
                  <a:pt x="1668577" y="370763"/>
                </a:lnTo>
                <a:lnTo>
                  <a:pt x="1662148" y="369035"/>
                </a:lnTo>
                <a:lnTo>
                  <a:pt x="1655523" y="368182"/>
                </a:lnTo>
                <a:close/>
              </a:path>
              <a:path w="1701165" h="518159">
                <a:moveTo>
                  <a:pt x="1038669" y="331560"/>
                </a:moveTo>
                <a:lnTo>
                  <a:pt x="1019277" y="335570"/>
                </a:lnTo>
                <a:lnTo>
                  <a:pt x="1019277" y="515879"/>
                </a:lnTo>
                <a:lnTo>
                  <a:pt x="1038669" y="515879"/>
                </a:lnTo>
                <a:lnTo>
                  <a:pt x="1038669" y="441096"/>
                </a:lnTo>
                <a:lnTo>
                  <a:pt x="1088585" y="441096"/>
                </a:lnTo>
                <a:lnTo>
                  <a:pt x="1082103" y="431494"/>
                </a:lnTo>
                <a:lnTo>
                  <a:pt x="1090866" y="421987"/>
                </a:lnTo>
                <a:lnTo>
                  <a:pt x="1038669" y="421987"/>
                </a:lnTo>
                <a:lnTo>
                  <a:pt x="1038669" y="331560"/>
                </a:lnTo>
                <a:close/>
              </a:path>
              <a:path w="1701165" h="518159">
                <a:moveTo>
                  <a:pt x="1088585" y="441096"/>
                </a:moveTo>
                <a:lnTo>
                  <a:pt x="1064972" y="441096"/>
                </a:lnTo>
                <a:lnTo>
                  <a:pt x="1115620" y="515879"/>
                </a:lnTo>
                <a:lnTo>
                  <a:pt x="1139075" y="515879"/>
                </a:lnTo>
                <a:lnTo>
                  <a:pt x="1088585" y="441096"/>
                </a:lnTo>
                <a:close/>
              </a:path>
              <a:path w="1701165" h="518159">
                <a:moveTo>
                  <a:pt x="1139075" y="369685"/>
                </a:moveTo>
                <a:lnTo>
                  <a:pt x="1113076" y="369685"/>
                </a:lnTo>
                <a:lnTo>
                  <a:pt x="1064972" y="421987"/>
                </a:lnTo>
                <a:lnTo>
                  <a:pt x="1090866" y="421987"/>
                </a:lnTo>
                <a:lnTo>
                  <a:pt x="1139075" y="369685"/>
                </a:lnTo>
                <a:close/>
              </a:path>
              <a:path w="1701165" h="518159">
                <a:moveTo>
                  <a:pt x="1456280" y="369726"/>
                </a:moveTo>
                <a:lnTo>
                  <a:pt x="1432071" y="369726"/>
                </a:lnTo>
                <a:lnTo>
                  <a:pt x="1472028" y="442499"/>
                </a:lnTo>
                <a:lnTo>
                  <a:pt x="1431045" y="515879"/>
                </a:lnTo>
                <a:lnTo>
                  <a:pt x="1454405" y="515879"/>
                </a:lnTo>
                <a:lnTo>
                  <a:pt x="1487598" y="450583"/>
                </a:lnTo>
                <a:lnTo>
                  <a:pt x="1517010" y="450583"/>
                </a:lnTo>
                <a:lnTo>
                  <a:pt x="1512498" y="442499"/>
                </a:lnTo>
                <a:lnTo>
                  <a:pt x="1518532" y="431515"/>
                </a:lnTo>
                <a:lnTo>
                  <a:pt x="1487671" y="431515"/>
                </a:lnTo>
                <a:lnTo>
                  <a:pt x="1456280" y="369726"/>
                </a:lnTo>
                <a:close/>
              </a:path>
              <a:path w="1701165" h="518159">
                <a:moveTo>
                  <a:pt x="1517010" y="450583"/>
                </a:moveTo>
                <a:lnTo>
                  <a:pt x="1496928" y="450583"/>
                </a:lnTo>
                <a:lnTo>
                  <a:pt x="1530110" y="515879"/>
                </a:lnTo>
                <a:lnTo>
                  <a:pt x="1553460" y="515879"/>
                </a:lnTo>
                <a:lnTo>
                  <a:pt x="1517010" y="450583"/>
                </a:lnTo>
                <a:close/>
              </a:path>
              <a:path w="1701165" h="518159">
                <a:moveTo>
                  <a:pt x="1552476" y="369726"/>
                </a:moveTo>
                <a:lnTo>
                  <a:pt x="1528225" y="369726"/>
                </a:lnTo>
                <a:lnTo>
                  <a:pt x="1496844" y="431515"/>
                </a:lnTo>
                <a:lnTo>
                  <a:pt x="1518532" y="431515"/>
                </a:lnTo>
                <a:lnTo>
                  <a:pt x="1552476" y="369726"/>
                </a:lnTo>
                <a:close/>
              </a:path>
            </a:pathLst>
          </a:custGeom>
          <a:solidFill>
            <a:srgbClr val="49124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F466A2B0-3E5B-615E-6660-1B7B705F63C5}"/>
              </a:ext>
            </a:extLst>
          </p:cNvPr>
          <p:cNvGrpSpPr/>
          <p:nvPr/>
        </p:nvGrpSpPr>
        <p:grpSpPr>
          <a:xfrm>
            <a:off x="18631307" y="9207912"/>
            <a:ext cx="681990" cy="778510"/>
            <a:chOff x="18631307" y="9207912"/>
            <a:chExt cx="681990" cy="778510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B20A72DC-50B0-95A2-17FD-E21010E4C4FA}"/>
                </a:ext>
              </a:extLst>
            </p:cNvPr>
            <p:cNvSpPr/>
            <p:nvPr/>
          </p:nvSpPr>
          <p:spPr>
            <a:xfrm>
              <a:off x="18631307" y="9556923"/>
              <a:ext cx="681990" cy="246379"/>
            </a:xfrm>
            <a:custGeom>
              <a:avLst/>
              <a:gdLst/>
              <a:ahLst/>
              <a:cxnLst/>
              <a:rect l="l" t="t" r="r" b="b"/>
              <a:pathLst>
                <a:path w="681990" h="246379">
                  <a:moveTo>
                    <a:pt x="681811" y="0"/>
                  </a:moveTo>
                  <a:lnTo>
                    <a:pt x="0" y="0"/>
                  </a:lnTo>
                  <a:lnTo>
                    <a:pt x="0" y="245961"/>
                  </a:lnTo>
                  <a:lnTo>
                    <a:pt x="681811" y="245961"/>
                  </a:lnTo>
                  <a:lnTo>
                    <a:pt x="681811" y="0"/>
                  </a:lnTo>
                  <a:close/>
                </a:path>
              </a:pathLst>
            </a:custGeom>
            <a:solidFill>
              <a:srgbClr val="B4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1576A69A-CFD1-0FA8-BE2E-235E682C8057}"/>
                </a:ext>
              </a:extLst>
            </p:cNvPr>
            <p:cNvSpPr/>
            <p:nvPr/>
          </p:nvSpPr>
          <p:spPr>
            <a:xfrm>
              <a:off x="18631307" y="9207912"/>
              <a:ext cx="681990" cy="778510"/>
            </a:xfrm>
            <a:custGeom>
              <a:avLst/>
              <a:gdLst/>
              <a:ahLst/>
              <a:cxnLst/>
              <a:rect l="l" t="t" r="r" b="b"/>
              <a:pathLst>
                <a:path w="681990" h="778509">
                  <a:moveTo>
                    <a:pt x="681811" y="0"/>
                  </a:moveTo>
                  <a:lnTo>
                    <a:pt x="0" y="477168"/>
                  </a:lnTo>
                  <a:lnTo>
                    <a:pt x="0" y="778374"/>
                  </a:lnTo>
                  <a:lnTo>
                    <a:pt x="681811" y="301195"/>
                  </a:lnTo>
                  <a:lnTo>
                    <a:pt x="681811" y="0"/>
                  </a:lnTo>
                  <a:close/>
                </a:path>
              </a:pathLst>
            </a:custGeom>
            <a:solidFill>
              <a:srgbClr val="82C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3B986577-A707-735D-76BC-A8B3C2FF1B4A}"/>
                </a:ext>
              </a:extLst>
            </p:cNvPr>
            <p:cNvSpPr/>
            <p:nvPr/>
          </p:nvSpPr>
          <p:spPr>
            <a:xfrm>
              <a:off x="18631312" y="9556920"/>
              <a:ext cx="614045" cy="246379"/>
            </a:xfrm>
            <a:custGeom>
              <a:avLst/>
              <a:gdLst/>
              <a:ahLst/>
              <a:cxnLst/>
              <a:rect l="l" t="t" r="r" b="b"/>
              <a:pathLst>
                <a:path w="614044" h="246379">
                  <a:moveTo>
                    <a:pt x="613468" y="0"/>
                  </a:moveTo>
                  <a:lnTo>
                    <a:pt x="183125" y="0"/>
                  </a:lnTo>
                  <a:lnTo>
                    <a:pt x="0" y="128163"/>
                  </a:lnTo>
                  <a:lnTo>
                    <a:pt x="0" y="245971"/>
                  </a:lnTo>
                  <a:lnTo>
                    <a:pt x="262065" y="245971"/>
                  </a:lnTo>
                  <a:lnTo>
                    <a:pt x="613468" y="0"/>
                  </a:lnTo>
                  <a:close/>
                </a:path>
              </a:pathLst>
            </a:custGeom>
            <a:solidFill>
              <a:srgbClr val="491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4762962B-DB21-2265-8FE7-ED1FF778E8D8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69880" y="9586729"/>
              <a:ext cx="149817" cy="186360"/>
            </a:xfrm>
            <a:prstGeom prst="rect">
              <a:avLst/>
            </a:prstGeom>
          </p:spPr>
        </p:pic>
      </p:grpSp>
      <p:pic>
        <p:nvPicPr>
          <p:cNvPr id="12" name="object 8">
            <a:extLst>
              <a:ext uri="{FF2B5EF4-FFF2-40B4-BE49-F238E27FC236}">
                <a16:creationId xmlns:a16="http://schemas.microsoft.com/office/drawing/2014/main" id="{2AE9DE52-83B3-0840-5894-1B2EF327D22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4489"/>
            <a:ext cx="10465910" cy="9557726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0FEDEFEA-379A-99F3-6B56-EEA23492380E}"/>
              </a:ext>
            </a:extLst>
          </p:cNvPr>
          <p:cNvSpPr txBox="1"/>
          <p:nvPr/>
        </p:nvSpPr>
        <p:spPr>
          <a:xfrm>
            <a:off x="11475984" y="3472560"/>
            <a:ext cx="5533397" cy="65851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0"/>
              </a:spcBef>
            </a:pPr>
            <a:endParaRPr lang="es-ES" sz="1650" spc="-1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2900"/>
              </a:spcBef>
            </a:pPr>
            <a:endParaRPr lang="es-ES" sz="1650" spc="-1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2900"/>
              </a:spcBef>
            </a:pPr>
            <a:r>
              <a:rPr sz="1650" spc="-10" dirty="0" err="1">
                <a:solidFill>
                  <a:srgbClr val="51004F"/>
                </a:solidFill>
                <a:latin typeface="NewJuneSemibold"/>
                <a:cs typeface="NewJuneSemibold"/>
              </a:rPr>
              <a:t>Hizlariak</a:t>
            </a:r>
            <a:r>
              <a:rPr sz="1650" spc="-10" dirty="0">
                <a:solidFill>
                  <a:srgbClr val="51004F"/>
                </a:solidFill>
                <a:latin typeface="NewJuneSemibold"/>
                <a:cs typeface="NewJuneSemibold"/>
              </a:rPr>
              <a:t>/</a:t>
            </a:r>
            <a:r>
              <a:rPr sz="1650" spc="-10" dirty="0">
                <a:solidFill>
                  <a:srgbClr val="51004F"/>
                </a:solidFill>
                <a:latin typeface="NewJuneRegular"/>
                <a:cs typeface="NewJuneRegular"/>
              </a:rPr>
              <a:t>ponentes:</a:t>
            </a:r>
            <a:endParaRPr sz="16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450" dirty="0">
                <a:solidFill>
                  <a:srgbClr val="51004F"/>
                </a:solidFill>
                <a:latin typeface="NewJuneSemibold"/>
                <a:cs typeface="NewJuneSemibold"/>
              </a:rPr>
              <a:t>Javier</a:t>
            </a:r>
            <a:r>
              <a:rPr sz="2450" spc="-7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2450" spc="-10" dirty="0">
                <a:solidFill>
                  <a:srgbClr val="51004F"/>
                </a:solidFill>
                <a:latin typeface="NewJuneSemibold"/>
                <a:cs typeface="NewJuneSemibold"/>
              </a:rPr>
              <a:t>Cortajarena</a:t>
            </a:r>
            <a:endParaRPr sz="2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50" dirty="0">
                <a:solidFill>
                  <a:srgbClr val="51004F"/>
                </a:solidFill>
                <a:latin typeface="NewJuneSemibold"/>
                <a:cs typeface="NewJuneSemibold"/>
              </a:rPr>
              <a:t>Lurralde</a:t>
            </a:r>
            <a:r>
              <a:rPr sz="1450" spc="114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Semibold"/>
                <a:cs typeface="NewJuneSemibold"/>
              </a:rPr>
              <a:t>zuzendaria</a:t>
            </a:r>
            <a:endParaRPr sz="1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Director</a:t>
            </a:r>
            <a:r>
              <a:rPr sz="1450" spc="10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Regular"/>
                <a:cs typeface="NewJuneRegular"/>
              </a:rPr>
              <a:t>Territorial</a:t>
            </a: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50" dirty="0">
                <a:solidFill>
                  <a:srgbClr val="51004F"/>
                </a:solidFill>
                <a:latin typeface="NewJuneSemibold"/>
                <a:cs typeface="NewJuneSemibold"/>
              </a:rPr>
              <a:t>Ibon</a:t>
            </a:r>
            <a:r>
              <a:rPr sz="2450" spc="5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2450" spc="-10" dirty="0">
                <a:solidFill>
                  <a:srgbClr val="51004F"/>
                </a:solidFill>
                <a:latin typeface="NewJuneSemibold"/>
                <a:cs typeface="NewJuneSemibold"/>
              </a:rPr>
              <a:t>Urgoiti</a:t>
            </a:r>
            <a:endParaRPr sz="2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50" dirty="0">
                <a:solidFill>
                  <a:srgbClr val="51004F"/>
                </a:solidFill>
                <a:latin typeface="NewJuneSemibold"/>
                <a:cs typeface="NewJuneSemibold"/>
              </a:rPr>
              <a:t>Negozio</a:t>
            </a:r>
            <a:r>
              <a:rPr sz="1450" spc="12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Semibold"/>
                <a:cs typeface="NewJuneSemibold"/>
              </a:rPr>
              <a:t>Garapeneko</a:t>
            </a:r>
            <a:r>
              <a:rPr sz="1450" spc="125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Semibold"/>
                <a:cs typeface="NewJuneSemibold"/>
              </a:rPr>
              <a:t>zuzendaria</a:t>
            </a:r>
            <a:endParaRPr sz="1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Director</a:t>
            </a:r>
            <a:r>
              <a:rPr sz="1450" spc="8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450" spc="8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Desarrollo</a:t>
            </a:r>
            <a:r>
              <a:rPr sz="1450" spc="8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450" spc="8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Regular"/>
                <a:cs typeface="NewJuneRegular"/>
              </a:rPr>
              <a:t>Negocio</a:t>
            </a: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ct val="100000"/>
              </a:lnSpc>
            </a:pPr>
            <a:r>
              <a:rPr sz="2450" dirty="0">
                <a:solidFill>
                  <a:srgbClr val="51004F"/>
                </a:solidFill>
                <a:latin typeface="NewJuneSemibold"/>
                <a:cs typeface="NewJuneSemibold"/>
              </a:rPr>
              <a:t>Joseba</a:t>
            </a:r>
            <a:r>
              <a:rPr sz="2450" spc="5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2450" spc="-10" dirty="0">
                <a:solidFill>
                  <a:srgbClr val="51004F"/>
                </a:solidFill>
                <a:latin typeface="NewJuneSemibold"/>
                <a:cs typeface="NewJuneSemibold"/>
              </a:rPr>
              <a:t>Madariaga</a:t>
            </a:r>
            <a:endParaRPr sz="2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50" dirty="0">
                <a:solidFill>
                  <a:srgbClr val="51004F"/>
                </a:solidFill>
                <a:latin typeface="NewJuneSemibold"/>
                <a:cs typeface="NewJuneSemibold"/>
              </a:rPr>
              <a:t>Ikerketa</a:t>
            </a:r>
            <a:r>
              <a:rPr sz="1450" spc="6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Semibold"/>
                <a:cs typeface="NewJuneSemibold"/>
              </a:rPr>
              <a:t>Zuzendaria</a:t>
            </a:r>
            <a:endParaRPr sz="1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Director</a:t>
            </a:r>
            <a:r>
              <a:rPr sz="1450" spc="6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450" spc="7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Regular"/>
                <a:cs typeface="NewJuneRegular"/>
              </a:rPr>
              <a:t>Estudios</a:t>
            </a: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>
              <a:lnSpc>
                <a:spcPct val="100000"/>
              </a:lnSpc>
              <a:spcBef>
                <a:spcPts val="1505"/>
              </a:spcBef>
            </a:pP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ts val="1980"/>
              </a:lnSpc>
            </a:pPr>
            <a:r>
              <a:rPr sz="1650" dirty="0">
                <a:solidFill>
                  <a:srgbClr val="51004F"/>
                </a:solidFill>
                <a:latin typeface="NewJuneSemibold"/>
                <a:cs typeface="NewJuneSemibold"/>
              </a:rPr>
              <a:t>Iruñea,</a:t>
            </a:r>
            <a:r>
              <a:rPr sz="1650" spc="-4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650" dirty="0">
                <a:solidFill>
                  <a:srgbClr val="51004F"/>
                </a:solidFill>
                <a:latin typeface="NewJuneSemibold"/>
                <a:cs typeface="NewJuneSemibold"/>
              </a:rPr>
              <a:t>2024ko</a:t>
            </a:r>
            <a:r>
              <a:rPr sz="1650" spc="-4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650" spc="-10" dirty="0">
                <a:solidFill>
                  <a:srgbClr val="51004F"/>
                </a:solidFill>
                <a:latin typeface="NewJuneSemibold"/>
                <a:cs typeface="NewJuneSemibold"/>
              </a:rPr>
              <a:t>abendua</a:t>
            </a:r>
            <a:endParaRPr sz="16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</a:pPr>
            <a:r>
              <a:rPr sz="1650" spc="-10" dirty="0">
                <a:solidFill>
                  <a:srgbClr val="51004F"/>
                </a:solidFill>
                <a:latin typeface="NewJuneRegular"/>
                <a:cs typeface="NewJuneRegular"/>
              </a:rPr>
              <a:t>Pamplona,</a:t>
            </a:r>
            <a:r>
              <a:rPr sz="1650" spc="-5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51004F"/>
                </a:solidFill>
                <a:latin typeface="NewJuneRegular"/>
                <a:cs typeface="NewJuneRegular"/>
              </a:rPr>
              <a:t>diciembre</a:t>
            </a:r>
            <a:r>
              <a:rPr sz="1650" spc="-4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650" spc="-4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spc="-20" dirty="0">
                <a:solidFill>
                  <a:srgbClr val="51004F"/>
                </a:solidFill>
                <a:latin typeface="NewJuneRegular"/>
                <a:cs typeface="NewJuneRegular"/>
              </a:rPr>
              <a:t>2024</a:t>
            </a:r>
            <a:endParaRPr sz="16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6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ts val="1980"/>
              </a:lnSpc>
            </a:pPr>
            <a:r>
              <a:rPr sz="1650" dirty="0">
                <a:solidFill>
                  <a:srgbClr val="51004F"/>
                </a:solidFill>
                <a:latin typeface="NewJuneSemibold"/>
                <a:cs typeface="NewJuneSemibold"/>
              </a:rPr>
              <a:t>Ikerketa</a:t>
            </a:r>
            <a:r>
              <a:rPr sz="1650" spc="-9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650" spc="-10" dirty="0">
                <a:solidFill>
                  <a:srgbClr val="51004F"/>
                </a:solidFill>
                <a:latin typeface="NewJuneSemibold"/>
                <a:cs typeface="NewJuneSemibold"/>
              </a:rPr>
              <a:t>Departamentua</a:t>
            </a:r>
            <a:endParaRPr sz="16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</a:pPr>
            <a:r>
              <a:rPr sz="1650" spc="-10" dirty="0">
                <a:solidFill>
                  <a:srgbClr val="51004F"/>
                </a:solidFill>
                <a:latin typeface="NewJuneRegular"/>
                <a:cs typeface="NewJuneRegular"/>
              </a:rPr>
              <a:t>Departamento</a:t>
            </a:r>
            <a:r>
              <a:rPr sz="1650" spc="-2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650" spc="-2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spc="-10" dirty="0">
                <a:solidFill>
                  <a:srgbClr val="51004F"/>
                </a:solidFill>
                <a:latin typeface="NewJuneRegular"/>
                <a:cs typeface="NewJuneRegular"/>
              </a:rPr>
              <a:t>Estudios</a:t>
            </a:r>
            <a:endParaRPr sz="1650" dirty="0">
              <a:solidFill>
                <a:srgbClr val="51004F"/>
              </a:solidFill>
              <a:latin typeface="NewJuneRegular"/>
              <a:cs typeface="NewJuneRegular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C279C582-6512-32B4-9820-F1E44C64EEC1}"/>
              </a:ext>
            </a:extLst>
          </p:cNvPr>
          <p:cNvSpPr/>
          <p:nvPr/>
        </p:nvSpPr>
        <p:spPr>
          <a:xfrm>
            <a:off x="11475984" y="7263299"/>
            <a:ext cx="1553845" cy="0"/>
          </a:xfrm>
          <a:custGeom>
            <a:avLst/>
            <a:gdLst/>
            <a:ahLst/>
            <a:cxnLst/>
            <a:rect l="l" t="t" r="r" b="b"/>
            <a:pathLst>
              <a:path w="1553844">
                <a:moveTo>
                  <a:pt x="0" y="0"/>
                </a:moveTo>
                <a:lnTo>
                  <a:pt x="1553355" y="0"/>
                </a:lnTo>
              </a:path>
            </a:pathLst>
          </a:custGeom>
          <a:ln w="10470">
            <a:solidFill>
              <a:srgbClr val="5100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879C2DC3-0C85-4632-00F3-FAA5D9849494}"/>
              </a:ext>
            </a:extLst>
          </p:cNvPr>
          <p:cNvSpPr/>
          <p:nvPr/>
        </p:nvSpPr>
        <p:spPr>
          <a:xfrm>
            <a:off x="11475984" y="6116986"/>
            <a:ext cx="1553845" cy="0"/>
          </a:xfrm>
          <a:custGeom>
            <a:avLst/>
            <a:gdLst/>
            <a:ahLst/>
            <a:cxnLst/>
            <a:rect l="l" t="t" r="r" b="b"/>
            <a:pathLst>
              <a:path w="1553844">
                <a:moveTo>
                  <a:pt x="0" y="0"/>
                </a:moveTo>
                <a:lnTo>
                  <a:pt x="1553355" y="0"/>
                </a:lnTo>
              </a:path>
            </a:pathLst>
          </a:custGeom>
          <a:ln w="10470">
            <a:solidFill>
              <a:srgbClr val="5100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0A56EF9-736B-D2A8-8592-B4E36AF46C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5" y="796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9" y="10467085"/>
            <a:ext cx="86868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EIN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09287" y="3789298"/>
            <a:ext cx="5812790" cy="553318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813435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Espainiako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BPGd-ak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0,8ko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2024ko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aurrekoarekin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alderatuta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;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horrenbestez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urterako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-tasa % 3,4koa izan  zen. </a:t>
            </a:r>
            <a:endParaRPr lang="es-ES" sz="1950" dirty="0">
              <a:latin typeface="NewJuneSemibold"/>
              <a:cs typeface="NewJuneSemibold"/>
            </a:endParaRPr>
          </a:p>
          <a:p>
            <a:pPr marL="263525" marR="32384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Barne-eskaria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zen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b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</a:b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eragile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nagusia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portzentajezko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0,9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puntuko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ekarpena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baitzion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BPGd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-aren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hazkundeari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;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kanpo-eskariak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berriz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b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</a:b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–0,1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puntuko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ekarpena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zuen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lang="es-ES" sz="1950" dirty="0">
              <a:latin typeface="NewJuneSemibold"/>
              <a:cs typeface="NewJuneSemibold"/>
            </a:endParaRPr>
          </a:p>
          <a:p>
            <a:pPr marL="263525" marR="3606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Espainiako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Bakuak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2024rako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BPGd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-aren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aurreikuspenak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berrikusi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b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</a:b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% 2,8ko tasan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ezarri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zituen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kontsumo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pribatuaren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susperraldia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lan-merkatuaren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dinamismoa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nazioarteko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ingurunearen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hobekuntza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ikusita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6856C371-61A2-B61C-EC21-5F3593A8CB81}"/>
              </a:ext>
            </a:extLst>
          </p:cNvPr>
          <p:cNvSpPr txBox="1"/>
          <p:nvPr/>
        </p:nvSpPr>
        <p:spPr>
          <a:xfrm>
            <a:off x="804029" y="1855716"/>
            <a:ext cx="36652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Hazkundea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13DB6AC-95F6-1775-E269-80C06EB4C8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050" y="3804248"/>
            <a:ext cx="8172158" cy="54903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A66485D-5D5E-59B3-04EC-40E098D6D8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73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9" y="10467085"/>
            <a:ext cx="86868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lang="es-ES"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EIN</a:t>
            </a:r>
            <a:endParaRPr lang="es-ES"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5952" y="8026075"/>
            <a:ext cx="13458190" cy="1985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 marR="5080" indent="-251460">
              <a:lnSpc>
                <a:spcPct val="101800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Sektoreen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portaera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positiboa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izan da, eta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nabarmenak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izan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dira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industrian eta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zerbitzuetan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Eraikuntzaren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sektorea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susperraldi-fasean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dago</a:t>
            </a:r>
            <a:r>
              <a:rPr sz="170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700" dirty="0">
              <a:latin typeface="NewJuneSemibold"/>
              <a:cs typeface="NewJuneSemibold"/>
            </a:endParaRPr>
          </a:p>
          <a:p>
            <a:pPr marL="263525" marR="83820" indent="-251460">
              <a:lnSpc>
                <a:spcPct val="101800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Barne-eskariak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etengabeko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susperraldia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erakutsi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du 2024an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zehar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, eta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BPGd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-aren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hazkundearen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eragile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nagusia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izan da. 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Kontsumo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pribatuak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gora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egin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du,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inflazioa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apaldu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izanak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lan-merkatuaren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dinamismoak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eraginda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familien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erosahalmena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hobetzeari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esker</a:t>
            </a:r>
            <a:r>
              <a:rPr sz="170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700" dirty="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520"/>
              </a:spcBef>
              <a:buChar char="•"/>
              <a:tabLst>
                <a:tab pos="263525" algn="l"/>
              </a:tabLst>
            </a:pP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Espainiako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kanpo-merkataritzak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portaera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mistoa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izan du 2024an.</a:t>
            </a:r>
            <a:endParaRPr sz="1700" dirty="0">
              <a:latin typeface="NewJuneSemibold"/>
              <a:cs typeface="NewJuneSemibold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E4ACBF89-8168-1E48-FE29-F418237687FB}"/>
              </a:ext>
            </a:extLst>
          </p:cNvPr>
          <p:cNvSpPr txBox="1"/>
          <p:nvPr/>
        </p:nvSpPr>
        <p:spPr>
          <a:xfrm>
            <a:off x="804029" y="1855716"/>
            <a:ext cx="36652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Hazkundea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269F862-75F6-05FB-4C1C-7120CA5A3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934" y="3283275"/>
            <a:ext cx="8177958" cy="42341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CD2DE20-9651-86F8-FD63-D6C9110262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372" y="3289035"/>
            <a:ext cx="8035356" cy="41603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12C923A-CD3A-D803-098F-1B62832C99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3" y="796"/>
            <a:ext cx="20104096" cy="11308554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48E57121-B116-B065-7693-FB8F6B72469A}"/>
              </a:ext>
            </a:extLst>
          </p:cNvPr>
          <p:cNvSpPr txBox="1"/>
          <p:nvPr/>
        </p:nvSpPr>
        <p:spPr>
          <a:xfrm>
            <a:off x="804029" y="1855716"/>
            <a:ext cx="36652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Hazkundea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C2AA20F-6517-4959-9401-C3D5D55BC01A}"/>
              </a:ext>
            </a:extLst>
          </p:cNvPr>
          <p:cNvSpPr txBox="1"/>
          <p:nvPr/>
        </p:nvSpPr>
        <p:spPr>
          <a:xfrm>
            <a:off x="804029" y="10467085"/>
            <a:ext cx="94551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MdE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9A66FC9-7D93-DA45-7E70-8569AC1B6213}"/>
              </a:ext>
            </a:extLst>
          </p:cNvPr>
          <p:cNvSpPr txBox="1"/>
          <p:nvPr/>
        </p:nvSpPr>
        <p:spPr>
          <a:xfrm>
            <a:off x="12335896" y="4337832"/>
            <a:ext cx="6439535" cy="43207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5080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Espainiako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PMI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konposatuak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53,2ko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balioa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lortu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du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urrian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Balio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hori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dator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bat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euroguneko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50etik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beherakoarekin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52705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Agerikoa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sektoreen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erregistroa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dela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sendotasunaren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oinarria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Manufaktura-sektorea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hedapen-eremuan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dago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50etik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gora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aurtengo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otsailaz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geroztik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Ez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dago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arrakalarik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126364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BAINA… industria-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giroaren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adierazlea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–8,1ekoa izan zen  2024ko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urrian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hilekoarekin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b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</a:b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(–1,3koa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irailean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)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alderatuta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nabarmen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okertu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ondoren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batezbesteko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historikoaren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(–1,4koa 2015etik 2019ra)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azpitik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jarri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berriro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Eta PMI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konposatuaren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datua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10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hilabetetan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baxuena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23FA2EC0-FEB6-3D67-AFC7-C6863738988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6601" y="3333387"/>
            <a:ext cx="9327395" cy="63726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5BA7E6-26B2-E296-DA14-FFBEE10B6E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5" y="796"/>
            <a:ext cx="20104096" cy="11308554"/>
          </a:xfrm>
          <a:prstGeom prst="rect">
            <a:avLst/>
          </a:prstGeom>
        </p:spPr>
      </p:pic>
      <p:sp>
        <p:nvSpPr>
          <p:cNvPr id="8" name="object 9">
            <a:extLst>
              <a:ext uri="{FF2B5EF4-FFF2-40B4-BE49-F238E27FC236}">
                <a16:creationId xmlns:a16="http://schemas.microsoft.com/office/drawing/2014/main" id="{92DF7718-5213-5070-2C52-CA39BA458080}"/>
              </a:ext>
            </a:extLst>
          </p:cNvPr>
          <p:cNvSpPr txBox="1"/>
          <p:nvPr/>
        </p:nvSpPr>
        <p:spPr>
          <a:xfrm>
            <a:off x="804029" y="1855716"/>
            <a:ext cx="514159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Lan-merkatua</a:t>
            </a:r>
            <a:r>
              <a:rPr lang="es-ES" sz="495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665E89A-4CD5-7A11-EA6B-6355E54457FF}"/>
              </a:ext>
            </a:extLst>
          </p:cNvPr>
          <p:cNvSpPr txBox="1"/>
          <p:nvPr/>
        </p:nvSpPr>
        <p:spPr>
          <a:xfrm>
            <a:off x="12133526" y="4170000"/>
            <a:ext cx="6684645" cy="504708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3215" marR="331470" indent="-311150" algn="l">
              <a:lnSpc>
                <a:spcPct val="101499"/>
              </a:lnSpc>
              <a:spcBef>
                <a:spcPts val="90"/>
              </a:spcBef>
              <a:buChar char="•"/>
              <a:tabLst>
                <a:tab pos="326390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Gizarte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Segurantzan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alta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emandako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afiliatuen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batez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besteko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kopurua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21.302.460koa izan zen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azaroan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hilean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baino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30.050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lagun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gutxiagorekin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326390" marR="31115" indent="-314325">
              <a:lnSpc>
                <a:spcPct val="101499"/>
              </a:lnSpc>
              <a:spcBef>
                <a:spcPts val="2065"/>
              </a:spcBef>
              <a:buChar char="•"/>
              <a:tabLst>
                <a:tab pos="326390" algn="l"/>
                <a:tab pos="537908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Urtaroen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eragina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zuzenduta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afiliazioa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0,1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zen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hilabetetik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hilabetera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izan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ziren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;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urrian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baino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motelago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(% 0,3).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495.428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afiliatu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gehiago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% 2,4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zen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afiliatuen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kopurua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lang="es-ES" sz="1950" dirty="0">
              <a:latin typeface="NewJuneSemibold"/>
              <a:cs typeface="NewJuneSemibold"/>
            </a:endParaRPr>
          </a:p>
          <a:p>
            <a:pPr marL="326390" marR="5080" indent="-314325">
              <a:lnSpc>
                <a:spcPct val="101499"/>
              </a:lnSpc>
              <a:spcBef>
                <a:spcPts val="2060"/>
              </a:spcBef>
              <a:buChar char="•"/>
              <a:tabLst>
                <a:tab pos="326390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Langabezia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erregistratuak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behera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azaroan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urrian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baino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16.036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lagun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gutxiagorekin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eta  2.586.018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langabe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zenbatu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ziren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guztira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326390" marR="158750" indent="-314325">
              <a:lnSpc>
                <a:spcPct val="101499"/>
              </a:lnSpc>
              <a:spcBef>
                <a:spcPts val="2060"/>
              </a:spcBef>
              <a:buChar char="•"/>
              <a:tabLst>
                <a:tab pos="326390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Urtaroen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eragina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kenduta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langabezia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erregistratuak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% 0,3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behera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urrian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0,7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jaitsi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gero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9788192-BA98-148B-2D38-4E16DE21F23F}"/>
              </a:ext>
            </a:extLst>
          </p:cNvPr>
          <p:cNvSpPr txBox="1"/>
          <p:nvPr/>
        </p:nvSpPr>
        <p:spPr>
          <a:xfrm>
            <a:off x="804029" y="10474624"/>
            <a:ext cx="8686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lang="es-ES"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EIN</a:t>
            </a:r>
            <a:endParaRPr lang="es-ES" sz="1200" dirty="0">
              <a:latin typeface="NewJuneRegular"/>
              <a:cs typeface="NewJuneRegular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9DEB15-7C04-61E3-58BE-8A0EFD788F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824" y="3600406"/>
            <a:ext cx="8991600" cy="56335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F316A9-A4B1-E2E3-19FD-CA6A43AE54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7"/>
            <a:ext cx="20104805" cy="11308953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46B3BB3F-4D72-104F-EA7B-CB8AF2A88269}"/>
              </a:ext>
            </a:extLst>
          </p:cNvPr>
          <p:cNvSpPr txBox="1">
            <a:spLocks/>
          </p:cNvSpPr>
          <p:nvPr/>
        </p:nvSpPr>
        <p:spPr>
          <a:xfrm>
            <a:off x="1536991" y="5098661"/>
            <a:ext cx="492696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ES" sz="7000" dirty="0">
                <a:solidFill>
                  <a:srgbClr val="FFFFFF"/>
                </a:solidFill>
                <a:latin typeface="NewJuneRegular"/>
                <a:cs typeface="NewJuneRegular"/>
              </a:rPr>
              <a:t>4. </a:t>
            </a:r>
            <a:r>
              <a:rPr lang="es-ES" sz="7000" dirty="0" err="1">
                <a:solidFill>
                  <a:srgbClr val="FFFFFF"/>
                </a:solidFill>
                <a:latin typeface="NewJuneRegular"/>
                <a:cs typeface="NewJuneRegular"/>
              </a:rPr>
              <a:t>Nafarroa</a:t>
            </a:r>
            <a:endParaRPr lang="es-ES"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63F442A-FC56-EB4A-8E2F-4D548C0EEC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9" y="10467085"/>
            <a:ext cx="113728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Nastat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94245" y="4099426"/>
            <a:ext cx="6329045" cy="28053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233679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Nafarroako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BPGd-ak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0,6ko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2024ko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aurrekoarekin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alderatuta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;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horrenbestez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urterako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-tasa % 3koa izan zen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315595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Barne-eskariaren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barruan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familien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kontsumoak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bilakaera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positiboa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du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spc="-10" dirty="0" err="1">
                <a:solidFill>
                  <a:srgbClr val="49124C"/>
                </a:solidFill>
                <a:latin typeface="NewJuneSemibold"/>
                <a:cs typeface="NewJuneSemibold"/>
              </a:rPr>
              <a:t>Eskaintzaren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spc="-10" dirty="0" err="1">
                <a:solidFill>
                  <a:srgbClr val="49124C"/>
                </a:solidFill>
                <a:latin typeface="NewJuneSemibold"/>
                <a:cs typeface="NewJuneSemibold"/>
              </a:rPr>
              <a:t>ikuspuntutik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spc="-10" dirty="0" err="1">
                <a:solidFill>
                  <a:srgbClr val="49124C"/>
                </a:solidFill>
                <a:latin typeface="NewJuneSemibold"/>
                <a:cs typeface="NewJuneSemibold"/>
              </a:rPr>
              <a:t>dinamismoa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spc="-10" dirty="0" err="1">
                <a:solidFill>
                  <a:srgbClr val="49124C"/>
                </a:solidFill>
                <a:latin typeface="NewJuneSemibold"/>
                <a:cs typeface="NewJuneSemibold"/>
              </a:rPr>
              <a:t>nabaritu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 da industriaren eta </a:t>
            </a:r>
            <a:r>
              <a:rPr lang="es-ES" sz="1950" spc="-10" dirty="0" err="1">
                <a:solidFill>
                  <a:srgbClr val="49124C"/>
                </a:solidFill>
                <a:latin typeface="NewJuneSemibold"/>
                <a:cs typeface="NewJuneSemibold"/>
              </a:rPr>
              <a:t>zerbitzuen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spc="-10" dirty="0" err="1">
                <a:solidFill>
                  <a:srgbClr val="49124C"/>
                </a:solidFill>
                <a:latin typeface="NewJuneSemibold"/>
                <a:cs typeface="NewJuneSemibold"/>
              </a:rPr>
              <a:t>sektoreetan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9CDB21CA-F789-4B5A-E7F7-5B531BCCF5EF}"/>
              </a:ext>
            </a:extLst>
          </p:cNvPr>
          <p:cNvSpPr txBox="1"/>
          <p:nvPr/>
        </p:nvSpPr>
        <p:spPr>
          <a:xfrm>
            <a:off x="783087" y="1834774"/>
            <a:ext cx="36652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Hazkundea</a:t>
            </a:r>
            <a:endParaRPr sz="4950" dirty="0">
              <a:latin typeface="NewJuneBold"/>
              <a:cs typeface="NewJuneBold"/>
            </a:endParaRPr>
          </a:p>
        </p:txBody>
      </p:sp>
      <p:graphicFrame>
        <p:nvGraphicFramePr>
          <p:cNvPr id="8" name="Gráfico 3">
            <a:extLst>
              <a:ext uri="{FF2B5EF4-FFF2-40B4-BE49-F238E27FC236}">
                <a16:creationId xmlns:a16="http://schemas.microsoft.com/office/drawing/2014/main" id="{1E92483B-7A88-3940-9B01-8D173E384B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053135"/>
              </p:ext>
            </p:extLst>
          </p:nvPr>
        </p:nvGraphicFramePr>
        <p:xfrm>
          <a:off x="908050" y="3389814"/>
          <a:ext cx="10843173" cy="607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523F272D-7D56-C041-9800-E1275A16BE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04029" y="10467085"/>
            <a:ext cx="111569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lang="es-ES"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spc="-10" dirty="0" err="1">
                <a:solidFill>
                  <a:srgbClr val="49124C"/>
                </a:solidFill>
                <a:latin typeface="NewJuneRegular"/>
                <a:cs typeface="NewJuneRegular"/>
              </a:rPr>
              <a:t>Nastat</a:t>
            </a:r>
            <a:endParaRPr lang="es-ES"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9866" y="7973653"/>
            <a:ext cx="13070205" cy="1097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0985" marR="5080" indent="-248920" algn="just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Sektoreen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BEGd-ak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hobekuntza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nabarmena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du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azken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baina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Espainiako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ekonomiaren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erregistroetara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heldu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batez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ere industria-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zerbitzu-sektoreei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dagokienez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0985" marR="24765" indent="-248920" algn="just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Barne-eskariaren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osagaiek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dinamismo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handia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dute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azken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kanpo-sektoreak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ezik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BBF527A3-B058-8515-9EB6-FD7ECD147CCE}"/>
              </a:ext>
            </a:extLst>
          </p:cNvPr>
          <p:cNvSpPr txBox="1"/>
          <p:nvPr/>
        </p:nvSpPr>
        <p:spPr>
          <a:xfrm>
            <a:off x="783086" y="1834774"/>
            <a:ext cx="9268963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Hazkundea</a:t>
            </a:r>
            <a:r>
              <a:rPr sz="4950" spc="-24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3300" dirty="0">
                <a:solidFill>
                  <a:srgbClr val="49124C"/>
                </a:solidFill>
                <a:latin typeface="NewJuneBold"/>
                <a:cs typeface="NewJuneBold"/>
              </a:rPr>
              <a:t>(2024ko 3. </a:t>
            </a:r>
            <a:r>
              <a:rPr lang="es-ES" sz="3300" dirty="0" err="1">
                <a:solidFill>
                  <a:srgbClr val="49124C"/>
                </a:solidFill>
                <a:latin typeface="NewJuneBold"/>
                <a:cs typeface="NewJuneBold"/>
              </a:rPr>
              <a:t>hiruhilekoa</a:t>
            </a:r>
            <a:r>
              <a:rPr lang="es-ES" sz="3300" dirty="0">
                <a:solidFill>
                  <a:srgbClr val="49124C"/>
                </a:solidFill>
                <a:latin typeface="NewJuneBold"/>
                <a:cs typeface="NewJuneBold"/>
              </a:rPr>
              <a:t>)</a:t>
            </a:r>
            <a:endParaRPr sz="3300" dirty="0">
              <a:latin typeface="NewJuneBold"/>
              <a:cs typeface="NewJuneBold"/>
            </a:endParaRPr>
          </a:p>
        </p:txBody>
      </p:sp>
      <p:graphicFrame>
        <p:nvGraphicFramePr>
          <p:cNvPr id="11" name="Gráfico 6">
            <a:extLst>
              <a:ext uri="{FF2B5EF4-FFF2-40B4-BE49-F238E27FC236}">
                <a16:creationId xmlns:a16="http://schemas.microsoft.com/office/drawing/2014/main" id="{1E660766-4E89-CE40-B71C-51E1C62B79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358633"/>
              </p:ext>
            </p:extLst>
          </p:nvPr>
        </p:nvGraphicFramePr>
        <p:xfrm>
          <a:off x="824893" y="3749675"/>
          <a:ext cx="7322157" cy="382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95D18490-DFFF-FB4D-9311-F190A39A2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850" y="3203587"/>
            <a:ext cx="7410450" cy="41960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3E334DB-EE7D-924C-B6DC-CB84897C7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8142" y="2776844"/>
            <a:ext cx="9132372" cy="47840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F7BE1732-E373-B44A-9FB4-86DFC8B5B5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2" name="object 15">
            <a:extLst>
              <a:ext uri="{FF2B5EF4-FFF2-40B4-BE49-F238E27FC236}">
                <a16:creationId xmlns:a16="http://schemas.microsoft.com/office/drawing/2014/main" id="{371A6DBF-CBFF-7837-6330-ACF3679642A2}"/>
              </a:ext>
            </a:extLst>
          </p:cNvPr>
          <p:cNvSpPr txBox="1"/>
          <p:nvPr/>
        </p:nvSpPr>
        <p:spPr>
          <a:xfrm>
            <a:off x="783087" y="1834774"/>
            <a:ext cx="271970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Industria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B6F54D90-1DF4-EC30-7F8C-43D442B26906}"/>
              </a:ext>
            </a:extLst>
          </p:cNvPr>
          <p:cNvSpPr txBox="1"/>
          <p:nvPr/>
        </p:nvSpPr>
        <p:spPr>
          <a:xfrm>
            <a:off x="3463633" y="8282338"/>
            <a:ext cx="12945110" cy="14005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5080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Industria-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produkzioak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portaera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hedakorra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du 2024an,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argi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garbi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ekitaldiarekin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alderatuta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Estatu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osoko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erregistroaren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gainetik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dago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9525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Ikuspegi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sektorialetik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Metalurgia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Produktu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Metalikoen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arloak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Energiarenak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bakarrik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dute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erregistro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negatiboa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1984EF61-D28E-66E4-1207-DE76C457853C}"/>
              </a:ext>
            </a:extLst>
          </p:cNvPr>
          <p:cNvSpPr txBox="1"/>
          <p:nvPr/>
        </p:nvSpPr>
        <p:spPr>
          <a:xfrm>
            <a:off x="804029" y="10474624"/>
            <a:ext cx="8686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EIN</a:t>
            </a:r>
            <a:endParaRPr sz="1200" dirty="0">
              <a:latin typeface="NewJuneRegular"/>
              <a:cs typeface="NewJuneRegular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0E2EBE-39C2-1843-91D1-F3A748E29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66" y="3186770"/>
            <a:ext cx="8005536" cy="45006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778E952-9F0F-B647-BD39-43A991D0A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034" y="3027012"/>
            <a:ext cx="8203932" cy="44182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34D262-1D5D-1A41-AB05-42B10E9DFD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04029" y="10467085"/>
            <a:ext cx="111569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spc="-10" dirty="0" err="1">
                <a:solidFill>
                  <a:srgbClr val="49124C"/>
                </a:solidFill>
                <a:latin typeface="NewJuneRegular"/>
                <a:cs typeface="NewJuneRegular"/>
              </a:rPr>
              <a:t>Nastat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5603" y="8817905"/>
            <a:ext cx="13870940" cy="6161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3525" indent="-250825">
              <a:lnSpc>
                <a:spcPct val="100000"/>
              </a:lnSpc>
              <a:spcBef>
                <a:spcPts val="12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Zerbitzuen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sektorearen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bilakaerak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dinamismo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handia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erakutsi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du.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Negozio-zifraren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hazkunde-tasak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handiak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azpisektoreetan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DB7645D9-5DFD-20F9-25DF-954C1BFFA2D1}"/>
              </a:ext>
            </a:extLst>
          </p:cNvPr>
          <p:cNvSpPr txBox="1"/>
          <p:nvPr/>
        </p:nvSpPr>
        <p:spPr>
          <a:xfrm>
            <a:off x="783087" y="1834774"/>
            <a:ext cx="441007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Zerbitzuak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569F81-E5C3-524C-8C9C-8CDEE597C9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913" y="3216275"/>
            <a:ext cx="12994319" cy="5422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F0B06C74-13C5-C747-B375-C16EAF8029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object 17">
            <a:extLst>
              <a:ext uri="{FF2B5EF4-FFF2-40B4-BE49-F238E27FC236}">
                <a16:creationId xmlns:a16="http://schemas.microsoft.com/office/drawing/2014/main" id="{B4B10231-B4FA-B78E-3E9F-55D7EA7A03D0}"/>
              </a:ext>
            </a:extLst>
          </p:cNvPr>
          <p:cNvSpPr txBox="1"/>
          <p:nvPr/>
        </p:nvSpPr>
        <p:spPr>
          <a:xfrm>
            <a:off x="1209820" y="1976246"/>
            <a:ext cx="6023330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Lan-merkatua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9E7786-D1FA-C24C-B83D-9ECC5A770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70" y="3140075"/>
            <a:ext cx="9943157" cy="6824889"/>
          </a:xfrm>
          <a:prstGeom prst="rect">
            <a:avLst/>
          </a:prstGeom>
        </p:spPr>
      </p:pic>
      <p:sp>
        <p:nvSpPr>
          <p:cNvPr id="36" name="object 2">
            <a:extLst>
              <a:ext uri="{FF2B5EF4-FFF2-40B4-BE49-F238E27FC236}">
                <a16:creationId xmlns:a16="http://schemas.microsoft.com/office/drawing/2014/main" id="{3FA70ADF-C22A-DA42-BF52-092F759B7CF4}"/>
              </a:ext>
            </a:extLst>
          </p:cNvPr>
          <p:cNvSpPr txBox="1"/>
          <p:nvPr/>
        </p:nvSpPr>
        <p:spPr>
          <a:xfrm>
            <a:off x="804029" y="10467085"/>
            <a:ext cx="111569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spc="-10" dirty="0" err="1">
                <a:solidFill>
                  <a:srgbClr val="49124C"/>
                </a:solidFill>
                <a:latin typeface="NewJuneRegular"/>
                <a:cs typeface="NewJuneRegular"/>
              </a:rPr>
              <a:t>Nastat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24BFCA31-2D22-BA4A-8397-1647C9A7608F}"/>
              </a:ext>
            </a:extLst>
          </p:cNvPr>
          <p:cNvSpPr txBox="1"/>
          <p:nvPr/>
        </p:nvSpPr>
        <p:spPr>
          <a:xfrm>
            <a:off x="12594245" y="4099426"/>
            <a:ext cx="6329045" cy="341151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233679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Nafarroako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Foru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Komunitateko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lan-merkatuak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oso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erregistro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positiboak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2024ko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langabezia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-tasa % 7,72koa da, 2019tik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izandako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txikiena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Kontrakoa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gertatzen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jarduera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enplegu-tasekin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2019tik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izandako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handienak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baitira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315595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Afiliazioari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dagokionez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tasak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2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inguru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hazten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duela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urtebetetik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spc="-10" dirty="0" err="1">
                <a:solidFill>
                  <a:srgbClr val="49124C"/>
                </a:solidFill>
                <a:latin typeface="NewJuneSemibold"/>
                <a:cs typeface="NewJuneSemibold"/>
              </a:rPr>
              <a:t>Langabezia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spc="-10" dirty="0" err="1">
                <a:solidFill>
                  <a:srgbClr val="49124C"/>
                </a:solidFill>
                <a:latin typeface="NewJuneSemibold"/>
                <a:cs typeface="NewJuneSemibold"/>
              </a:rPr>
              <a:t>erregistratuak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spc="-10" dirty="0" err="1">
                <a:solidFill>
                  <a:srgbClr val="49124C"/>
                </a:solidFill>
                <a:latin typeface="NewJuneSemibold"/>
                <a:cs typeface="NewJuneSemibold"/>
              </a:rPr>
              <a:t>igoera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spc="-10" dirty="0" err="1">
                <a:solidFill>
                  <a:srgbClr val="49124C"/>
                </a:solidFill>
                <a:latin typeface="NewJuneSemibold"/>
                <a:cs typeface="NewJuneSemibold"/>
              </a:rPr>
              <a:t>txikia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 izan du  </a:t>
            </a:r>
            <a:r>
              <a:rPr lang="es-ES" sz="1950" spc="-10" dirty="0" err="1">
                <a:solidFill>
                  <a:srgbClr val="49124C"/>
                </a:solidFill>
                <a:latin typeface="NewJuneSemibold"/>
                <a:cs typeface="NewJuneSemibold"/>
              </a:rPr>
              <a:t>azken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spc="-1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hiruhilekoan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51EFAF7-8E05-A968-2033-415D8AB52C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7" y="28763"/>
            <a:ext cx="20104805" cy="113089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18CC5C4-967C-F12D-C3CA-2C4A7D31BC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55" y="11275"/>
            <a:ext cx="20104805" cy="113089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36990" y="3471487"/>
            <a:ext cx="4019260" cy="319125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4025" indent="-441325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454025" algn="l"/>
              </a:tabLst>
            </a:pPr>
            <a:r>
              <a:rPr lang="es-ES" sz="3300" spc="-20" dirty="0">
                <a:solidFill>
                  <a:srgbClr val="FFFFFF"/>
                </a:solidFill>
                <a:latin typeface="NewJuneRegular"/>
                <a:cs typeface="NewJuneRegular"/>
              </a:rPr>
              <a:t>AEB</a:t>
            </a:r>
            <a:endParaRPr sz="3300" dirty="0">
              <a:latin typeface="NewJuneRegular"/>
              <a:cs typeface="NewJuneRegular"/>
            </a:endParaRPr>
          </a:p>
          <a:p>
            <a:pPr marL="454025" indent="-441325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454025" algn="l"/>
              </a:tabLst>
            </a:pPr>
            <a:r>
              <a:rPr lang="es-ES" sz="3300" spc="-10" dirty="0" err="1">
                <a:solidFill>
                  <a:srgbClr val="FFFFFF"/>
                </a:solidFill>
                <a:latin typeface="NewJuneRegular"/>
                <a:cs typeface="NewJuneRegular"/>
              </a:rPr>
              <a:t>Eurogunea</a:t>
            </a:r>
            <a:endParaRPr sz="3300" dirty="0">
              <a:latin typeface="NewJuneRegular"/>
              <a:cs typeface="NewJuneRegular"/>
            </a:endParaRPr>
          </a:p>
          <a:p>
            <a:pPr marL="454025" indent="-44132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54025" algn="l"/>
              </a:tabLst>
            </a:pPr>
            <a:r>
              <a:rPr lang="es-ES" sz="3300" spc="-10" dirty="0" err="1">
                <a:solidFill>
                  <a:srgbClr val="FFFFFF"/>
                </a:solidFill>
                <a:latin typeface="NewJuneRegular"/>
                <a:cs typeface="NewJuneRegular"/>
              </a:rPr>
              <a:t>Espainia</a:t>
            </a:r>
            <a:endParaRPr sz="3300" dirty="0">
              <a:latin typeface="NewJuneRegular"/>
              <a:cs typeface="NewJuneRegular"/>
            </a:endParaRPr>
          </a:p>
          <a:p>
            <a:pPr marL="454025" indent="-44132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54025" algn="l"/>
              </a:tabLst>
            </a:pPr>
            <a:r>
              <a:rPr lang="es-ES" sz="3300" spc="-10" dirty="0" err="1">
                <a:solidFill>
                  <a:srgbClr val="FFFFFF"/>
                </a:solidFill>
                <a:latin typeface="NewJuneRegular"/>
                <a:cs typeface="NewJuneRegular"/>
              </a:rPr>
              <a:t>Nafarroa</a:t>
            </a:r>
            <a:endParaRPr lang="es-ES" sz="3300" spc="-10" dirty="0">
              <a:solidFill>
                <a:srgbClr val="FFFFFF"/>
              </a:solidFill>
              <a:latin typeface="NewJuneRegular"/>
              <a:cs typeface="NewJuneRegular"/>
            </a:endParaRPr>
          </a:p>
          <a:p>
            <a:pPr marL="454025" indent="-44132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54025" algn="l"/>
              </a:tabLst>
            </a:pPr>
            <a:r>
              <a:rPr lang="es-ES" sz="3300" spc="-10" dirty="0" err="1">
                <a:solidFill>
                  <a:srgbClr val="FFFFFF"/>
                </a:solidFill>
                <a:latin typeface="NewJuneRegular"/>
                <a:cs typeface="NewJuneRegular"/>
              </a:rPr>
              <a:t>Aurreikuspenak</a:t>
            </a:r>
            <a:endParaRPr sz="33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F576045-E2DF-0CFC-EE6F-8DB73FCB4B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7"/>
            <a:ext cx="20104805" cy="11308953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BE2E5140-AD1A-A1D7-FE75-976635A2645F}"/>
              </a:ext>
            </a:extLst>
          </p:cNvPr>
          <p:cNvSpPr txBox="1">
            <a:spLocks/>
          </p:cNvSpPr>
          <p:nvPr/>
        </p:nvSpPr>
        <p:spPr>
          <a:xfrm>
            <a:off x="1536991" y="5102903"/>
            <a:ext cx="7600659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ES" sz="7000" dirty="0">
                <a:solidFill>
                  <a:srgbClr val="FFFFFF"/>
                </a:solidFill>
                <a:latin typeface="NewJuneRegular"/>
                <a:cs typeface="NewJuneRegular"/>
              </a:rPr>
              <a:t>5. </a:t>
            </a:r>
            <a:r>
              <a:rPr lang="es-ES" sz="7000" dirty="0" err="1">
                <a:solidFill>
                  <a:srgbClr val="FFFFFF"/>
                </a:solidFill>
                <a:latin typeface="NewJuneRegular"/>
                <a:cs typeface="NewJuneRegular"/>
              </a:rPr>
              <a:t>Aurreikuspenak</a:t>
            </a:r>
            <a:endParaRPr lang="es-ES"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E34673-0A30-BE73-38FA-4054EE074B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7" y="796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8" y="10467085"/>
            <a:ext cx="246622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Analisten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batezbestekoa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0726" y="4318612"/>
            <a:ext cx="6040755" cy="39039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0985" marR="630555" indent="-248920" algn="l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Irudian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2024rako eta 2025erako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esperotako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BPGd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-aren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hazkunde-tasak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ikus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daitezke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(2024ko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azaroko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aurreikuspenak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). </a:t>
            </a:r>
            <a:endParaRPr sz="1950" dirty="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52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Moteltze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nabarmena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antzematen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Europan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231775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Eurogunerako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batezbestekoa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0,8koa eta </a:t>
            </a:r>
            <a:b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</a:b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% 1,1ekoa da 2024rako eta 2025erako,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hurrenez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hurren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Ez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dute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aurreikuspen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onik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Alemaniak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(–% 0,1 eta % 0,6)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Frantziak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(% 1,1 eta % 0,9),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gure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ekonomiaren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bazkide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komertzial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nagusiek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D84E0F71-C89B-9AB6-59F1-BE13D2CB5C80}"/>
              </a:ext>
            </a:extLst>
          </p:cNvPr>
          <p:cNvSpPr txBox="1"/>
          <p:nvPr/>
        </p:nvSpPr>
        <p:spPr>
          <a:xfrm>
            <a:off x="783087" y="1834774"/>
            <a:ext cx="399415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Nazioartea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127E788-1AC3-A944-80D3-97860CCE8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16" y="3060169"/>
            <a:ext cx="11714091" cy="6392182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FC5411F3-0489-EA44-842A-B8B23943E01E}"/>
              </a:ext>
            </a:extLst>
          </p:cNvPr>
          <p:cNvSpPr/>
          <p:nvPr/>
        </p:nvSpPr>
        <p:spPr>
          <a:xfrm>
            <a:off x="1391020" y="7967456"/>
            <a:ext cx="2598147" cy="2025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4881722-52EA-C44B-8BDA-2185157AA80C}"/>
              </a:ext>
            </a:extLst>
          </p:cNvPr>
          <p:cNvSpPr/>
          <p:nvPr/>
        </p:nvSpPr>
        <p:spPr>
          <a:xfrm>
            <a:off x="7884197" y="8004649"/>
            <a:ext cx="1039258" cy="2025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17112EDC-96D1-E047-A082-1F595AF4A126}"/>
              </a:ext>
            </a:extLst>
          </p:cNvPr>
          <p:cNvSpPr/>
          <p:nvPr/>
        </p:nvSpPr>
        <p:spPr>
          <a:xfrm>
            <a:off x="5475303" y="7994217"/>
            <a:ext cx="1039258" cy="2025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D3AC2EB-A8B6-22A4-08A8-C9059CCDFA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8" y="10467085"/>
            <a:ext cx="2771022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Analisten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batezbestekoa</a:t>
            </a:r>
            <a:endParaRPr lang="es-ES"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0726" y="4578783"/>
            <a:ext cx="6113145" cy="43749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1620" marR="490855" indent="-249554" algn="l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Irudian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2024rako eta 2025erako 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esperotako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KPIaren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hazkunde-tasak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ikus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daitezke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(2024ko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azaroko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aurreikuspenak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).</a:t>
            </a:r>
            <a:endParaRPr sz="20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0499"/>
              </a:lnSpc>
              <a:spcBef>
                <a:spcPts val="1490"/>
              </a:spcBef>
              <a:buChar char="•"/>
              <a:tabLst>
                <a:tab pos="263525" algn="l"/>
              </a:tabLst>
            </a:pP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Argi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garbi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ikusten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indizea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balio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normaletara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itzuliko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dela,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inflazio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handiko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etaparen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ondoren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2050" dirty="0">
              <a:latin typeface="NewJuneSemibold"/>
              <a:cs typeface="NewJuneSemibold"/>
            </a:endParaRPr>
          </a:p>
          <a:p>
            <a:pPr marL="263525" marR="772795" indent="-251460">
              <a:lnSpc>
                <a:spcPct val="100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Euroguneak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helburu-balioa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berreskuratuko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du 2025ean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2050" dirty="0">
              <a:latin typeface="NewJuneSemibold"/>
              <a:cs typeface="NewJuneSemibold"/>
            </a:endParaRPr>
          </a:p>
          <a:p>
            <a:pPr marL="263525" marR="606425" indent="-251460">
              <a:lnSpc>
                <a:spcPct val="100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EBZk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interesak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jaisten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jarraituko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du.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Datorren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urtearen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erdialdera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% 1,75eko tasara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iristea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aurreikusten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da</a:t>
            </a:r>
            <a:r>
              <a:rPr sz="2050" spc="-2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2050" dirty="0">
              <a:latin typeface="NewJuneSemibold"/>
              <a:cs typeface="NewJuneSemibold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F7D2A15-D2B1-E53A-E2AA-ECEBC97F7B6D}"/>
              </a:ext>
            </a:extLst>
          </p:cNvPr>
          <p:cNvSpPr txBox="1"/>
          <p:nvPr/>
        </p:nvSpPr>
        <p:spPr>
          <a:xfrm>
            <a:off x="783087" y="1834774"/>
            <a:ext cx="399415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Nazioartea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9B9AD85-BD72-1A42-B969-D240944E6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28" y="3347357"/>
            <a:ext cx="11371981" cy="6005321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B5FAF925-BB1D-6B42-9057-2EF846308C35}"/>
              </a:ext>
            </a:extLst>
          </p:cNvPr>
          <p:cNvSpPr/>
          <p:nvPr/>
        </p:nvSpPr>
        <p:spPr>
          <a:xfrm>
            <a:off x="8147050" y="7975120"/>
            <a:ext cx="992905" cy="1934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5AC520C-3C55-233E-4D3D-9924D51206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0425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8" y="10467085"/>
            <a:ext cx="2847222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Analisten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batezbestekoa</a:t>
            </a:r>
            <a:endParaRPr lang="es-ES"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5603" y="8889755"/>
            <a:ext cx="12813030" cy="1299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 marR="5080" indent="-251460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Irudian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zenbait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analistak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2024rako eta 2025erako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Espainian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esperotako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BPGd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-aren </a:t>
            </a:r>
            <a:b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</a:b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hazkunde-tasak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ikus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daitezke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(2024ko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azaroko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aurreikuspenak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).</a:t>
            </a:r>
          </a:p>
          <a:p>
            <a:pPr marL="263525" marR="5080" indent="-251460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endParaRPr lang="es-ES" sz="2050" dirty="0">
              <a:solidFill>
                <a:srgbClr val="49124C"/>
              </a:solidFill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2024rako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batezbestekoa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% 3,0koa da, eta 2025erakoa, % 2,3ra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jaitsiko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da.</a:t>
            </a: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26A4099D-D190-DCC6-09E8-220F6D092F41}"/>
              </a:ext>
            </a:extLst>
          </p:cNvPr>
          <p:cNvSpPr txBox="1"/>
          <p:nvPr/>
        </p:nvSpPr>
        <p:spPr>
          <a:xfrm>
            <a:off x="783087" y="1834774"/>
            <a:ext cx="2868163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Espainia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C60AAA-DCEB-964C-8856-F3CECB6A6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020" y="2787915"/>
            <a:ext cx="17232059" cy="5733519"/>
          </a:xfrm>
          <a:prstGeom prst="rect">
            <a:avLst/>
          </a:prstGeom>
        </p:spPr>
      </p:pic>
      <p:sp>
        <p:nvSpPr>
          <p:cNvPr id="11" name="Elipse 1">
            <a:extLst>
              <a:ext uri="{FF2B5EF4-FFF2-40B4-BE49-F238E27FC236}">
                <a16:creationId xmlns:a16="http://schemas.microsoft.com/office/drawing/2014/main" id="{2010B3BE-7588-C542-A3CE-5144DA005221}"/>
              </a:ext>
            </a:extLst>
          </p:cNvPr>
          <p:cNvSpPr/>
          <p:nvPr/>
        </p:nvSpPr>
        <p:spPr>
          <a:xfrm>
            <a:off x="17291050" y="6569075"/>
            <a:ext cx="1259173" cy="2453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242617D-45F8-EB40-B9C0-BA5FFF8D47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0425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8" y="10467085"/>
            <a:ext cx="246622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Analisten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batezbestekoa</a:t>
            </a:r>
            <a:endParaRPr lang="es-ES"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5603" y="8889755"/>
            <a:ext cx="14189710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 marR="5080" indent="-251460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Irudian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zenbait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analistak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2024rako eta 2025erako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Espainian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esperotako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KPIaren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hazkunde-tasak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ikus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daitezke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(2024ko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azaroko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aurreikuspenak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)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2050" dirty="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500"/>
              </a:spcBef>
              <a:buChar char="•"/>
              <a:tabLst>
                <a:tab pos="263525" algn="l"/>
              </a:tabLst>
            </a:pP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2024rako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batezbestekoa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% 2,8koa da, eta 2025erakoa, % 1,9ra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jaitsiko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da.</a:t>
            </a:r>
            <a:endParaRPr sz="2050" dirty="0">
              <a:latin typeface="NewJuneSemibold"/>
              <a:cs typeface="NewJuneSemibold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01986173-A196-670E-579B-6D46B3979550}"/>
              </a:ext>
            </a:extLst>
          </p:cNvPr>
          <p:cNvSpPr txBox="1"/>
          <p:nvPr/>
        </p:nvSpPr>
        <p:spPr>
          <a:xfrm>
            <a:off x="783087" y="1834774"/>
            <a:ext cx="3096763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Espainia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19C29C-4FB6-9C4E-8A79-0BEB853CC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627" y="2930105"/>
            <a:ext cx="16770846" cy="546919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295DCF1-B609-EF59-987F-718E44B21C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0425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8" y="10467085"/>
            <a:ext cx="368542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lang="es-ES" sz="1200" spc="12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LABORAL</a:t>
            </a:r>
            <a:r>
              <a:rPr lang="es-ES" sz="1200" spc="12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Kutxa</a:t>
            </a:r>
            <a:r>
              <a:rPr lang="es-ES" sz="1200" spc="12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(2024ko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abendua</a:t>
            </a:r>
            <a:r>
              <a:rPr lang="es-ES"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)</a:t>
            </a:r>
            <a:endParaRPr lang="es-ES"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8950" y="9137617"/>
            <a:ext cx="9308300" cy="9585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 marR="5080" indent="-251460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Irudietan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agregatu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makroekonomiko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nagusiek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2024an eta 2025ean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Nafarroako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Foru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Komunitatean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eta 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Espainian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izango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duten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portaera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ikus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daiteke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2050" dirty="0">
              <a:latin typeface="NewJuneSemibold"/>
              <a:cs typeface="NewJuneSemibold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C2140EFA-71A5-0EAA-49C2-843F9E9765BD}"/>
              </a:ext>
            </a:extLst>
          </p:cNvPr>
          <p:cNvSpPr txBox="1"/>
          <p:nvPr/>
        </p:nvSpPr>
        <p:spPr>
          <a:xfrm>
            <a:off x="783086" y="1834774"/>
            <a:ext cx="10259563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Nafarroa</a:t>
            </a:r>
            <a:r>
              <a:rPr lang="es-ES" sz="4950" spc="-10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4950" dirty="0">
                <a:solidFill>
                  <a:srgbClr val="49124C"/>
                </a:solidFill>
                <a:latin typeface="NewJuneBold"/>
                <a:cs typeface="NewJuneBold"/>
              </a:rPr>
              <a:t>-</a:t>
            </a:r>
            <a:r>
              <a:rPr lang="es-ES" sz="4950" spc="-11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Espainia</a:t>
            </a:r>
            <a:endParaRPr lang="es-ES" sz="4950" dirty="0">
              <a:latin typeface="NewJuneBold"/>
              <a:cs typeface="NewJuneBol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C14CF7-6231-D240-93E9-91EA1101A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72" y="3137621"/>
            <a:ext cx="9180286" cy="559823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4F64EE3-5D07-D84A-B4B6-DDE25EA99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9226" y="3113405"/>
            <a:ext cx="8899833" cy="55195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412E27-B03F-F127-4320-25E2D108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"/>
            <a:ext cx="20104810" cy="113089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5FF17C-6908-9FFC-77A3-670888F333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97"/>
            <a:ext cx="20104805" cy="1130895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536991" y="5098661"/>
            <a:ext cx="3348354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0" dirty="0">
                <a:solidFill>
                  <a:srgbClr val="FFFFFF"/>
                </a:solidFill>
                <a:latin typeface="NewJuneRegular"/>
                <a:cs typeface="NewJuneRegular"/>
              </a:rPr>
              <a:t>1. </a:t>
            </a:r>
            <a:r>
              <a:rPr lang="es-ES" sz="7000" spc="-20" dirty="0">
                <a:solidFill>
                  <a:srgbClr val="FFFFFF"/>
                </a:solidFill>
                <a:latin typeface="NewJuneRegular"/>
                <a:cs typeface="NewJuneRegular"/>
              </a:rPr>
              <a:t>AEB</a:t>
            </a:r>
            <a:endParaRPr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6B2A248-5699-2C53-877F-8F989FE29B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28" y="11674"/>
            <a:ext cx="20104096" cy="11308554"/>
          </a:xfrm>
          <a:prstGeom prst="rect">
            <a:avLst/>
          </a:prstGeom>
        </p:spPr>
      </p:pic>
      <p:sp>
        <p:nvSpPr>
          <p:cNvPr id="10" name="object 11">
            <a:extLst>
              <a:ext uri="{FF2B5EF4-FFF2-40B4-BE49-F238E27FC236}">
                <a16:creationId xmlns:a16="http://schemas.microsoft.com/office/drawing/2014/main" id="{04CB174C-DC10-159D-CB17-C69E7E66275C}"/>
              </a:ext>
            </a:extLst>
          </p:cNvPr>
          <p:cNvSpPr txBox="1"/>
          <p:nvPr/>
        </p:nvSpPr>
        <p:spPr>
          <a:xfrm>
            <a:off x="804029" y="1855716"/>
            <a:ext cx="56851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dirty="0">
                <a:solidFill>
                  <a:srgbClr val="49124C"/>
                </a:solidFill>
                <a:latin typeface="NewJuneBold"/>
                <a:cs typeface="NewJuneBold"/>
              </a:rPr>
              <a:t>AEB</a:t>
            </a: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:</a:t>
            </a:r>
            <a:r>
              <a:rPr sz="4950" spc="-15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hazkundea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B24F6F05-66EB-5EAB-06B8-E1EC20C823FA}"/>
              </a:ext>
            </a:extLst>
          </p:cNvPr>
          <p:cNvSpPr txBox="1"/>
          <p:nvPr/>
        </p:nvSpPr>
        <p:spPr>
          <a:xfrm>
            <a:off x="2533456" y="8272280"/>
            <a:ext cx="6927215" cy="16395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315595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2024ko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sendoa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zen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AEBn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kontsumoak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inbertsioak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gobernuaren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gastuak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gorakada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handia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zuten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lang="es-ES" sz="19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9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PMIaren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balioak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bilakaerak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erakutsi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dutenez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jarraipena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izango du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laugarren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endParaRPr lang="es-ES" sz="1950" dirty="0">
              <a:latin typeface="NewJuneSemibold"/>
              <a:cs typeface="NewJuneSemibold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934348B-1A68-45F0-3D5F-0302067EE22E}"/>
              </a:ext>
            </a:extLst>
          </p:cNvPr>
          <p:cNvSpPr txBox="1"/>
          <p:nvPr/>
        </p:nvSpPr>
        <p:spPr>
          <a:xfrm>
            <a:off x="9863159" y="8272280"/>
            <a:ext cx="7145020" cy="1784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5080">
              <a:lnSpc>
                <a:spcPct val="101499"/>
              </a:lnSpc>
              <a:spcBef>
                <a:spcPts val="90"/>
              </a:spcBef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Arrakala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zerbitzuen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manufakturaren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artean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Langabezia-tasak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4,2eko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mailari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eutsi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dio,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baina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b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</a:b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lan-merkatuan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mistoak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seinaleak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lang="es-ES" sz="1950" dirty="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02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Inflazioa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Erreserba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Federala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lang="es-ES" sz="1950" dirty="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025"/>
              </a:spcBef>
              <a:buChar char="•"/>
              <a:tabLst>
                <a:tab pos="263525" algn="l"/>
              </a:tabLst>
            </a:pP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Trump.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DB874018-35AC-0A4F-449F-C994E2A87405}"/>
              </a:ext>
            </a:extLst>
          </p:cNvPr>
          <p:cNvSpPr txBox="1"/>
          <p:nvPr/>
        </p:nvSpPr>
        <p:spPr>
          <a:xfrm>
            <a:off x="804028" y="10467085"/>
            <a:ext cx="193282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sz="1200" spc="7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Fred</a:t>
            </a:r>
            <a:r>
              <a:rPr sz="1200" spc="7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eta</a:t>
            </a:r>
            <a:r>
              <a:rPr sz="1200" spc="7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MdE</a:t>
            </a:r>
            <a:endParaRPr sz="1200" dirty="0">
              <a:latin typeface="NewJuneRegular"/>
              <a:cs typeface="NewJuneRegular"/>
            </a:endParaRPr>
          </a:p>
        </p:txBody>
      </p:sp>
      <p:pic>
        <p:nvPicPr>
          <p:cNvPr id="13" name="object 7">
            <a:extLst>
              <a:ext uri="{FF2B5EF4-FFF2-40B4-BE49-F238E27FC236}">
                <a16:creationId xmlns:a16="http://schemas.microsoft.com/office/drawing/2014/main" id="{2B8C6518-5A38-68BE-FF09-6CE72E54A52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8779" y="3400428"/>
            <a:ext cx="6891400" cy="403608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8E0D1AB-2FA3-4CA3-9CAA-262D73862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298" y="3330671"/>
            <a:ext cx="7772400" cy="41755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EDE00A1-8138-A0E1-C533-A2AFA3BB10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96"/>
            <a:ext cx="20104805" cy="1130895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536991" y="5098661"/>
            <a:ext cx="6076659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0" dirty="0">
                <a:solidFill>
                  <a:srgbClr val="FFFFFF"/>
                </a:solidFill>
                <a:latin typeface="NewJuneRegular"/>
                <a:cs typeface="NewJuneRegular"/>
              </a:rPr>
              <a:t>2. </a:t>
            </a:r>
            <a:r>
              <a:rPr lang="es-ES" sz="7000" spc="-30" dirty="0" err="1">
                <a:solidFill>
                  <a:srgbClr val="FFFFFF"/>
                </a:solidFill>
                <a:latin typeface="NewJuneRegular"/>
                <a:cs typeface="NewJuneRegular"/>
              </a:rPr>
              <a:t>Eurogunea</a:t>
            </a:r>
            <a:endParaRPr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47DB2B3-9FE9-C146-961B-5E7B60798E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79" y="796"/>
            <a:ext cx="20104096" cy="11308554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A57298E5-E002-511D-5057-933D72E78478}"/>
              </a:ext>
            </a:extLst>
          </p:cNvPr>
          <p:cNvSpPr txBox="1"/>
          <p:nvPr/>
        </p:nvSpPr>
        <p:spPr>
          <a:xfrm>
            <a:off x="783086" y="1856115"/>
            <a:ext cx="8970381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Eurogunea</a:t>
            </a: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:</a:t>
            </a:r>
            <a:r>
              <a:rPr sz="4950" spc="-24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hazkundea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C1803069-3709-A825-2D86-2A9FC67F1B94}"/>
              </a:ext>
            </a:extLst>
          </p:cNvPr>
          <p:cNvSpPr txBox="1"/>
          <p:nvPr/>
        </p:nvSpPr>
        <p:spPr>
          <a:xfrm>
            <a:off x="783086" y="10467085"/>
            <a:ext cx="2106163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sz="1200" spc="9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Eurostat</a:t>
            </a:r>
            <a:r>
              <a:rPr sz="1200" spc="9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eta</a:t>
            </a:r>
            <a:r>
              <a:rPr sz="1200" spc="9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MdE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F0C0C72F-8A1F-2E5F-3893-F67A8CA34A76}"/>
              </a:ext>
            </a:extLst>
          </p:cNvPr>
          <p:cNvSpPr txBox="1"/>
          <p:nvPr/>
        </p:nvSpPr>
        <p:spPr>
          <a:xfrm>
            <a:off x="3209929" y="8298681"/>
            <a:ext cx="13501369" cy="19107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99695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Euroguneko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ekonomia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0,4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zen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Kontsumitzaileen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gastuak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gora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egingo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zuela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manufaktura-produkzioak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kapital-inbertsioak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ahul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jarraitzen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dute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lang="es-ES" sz="1950" dirty="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52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PMIa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: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arrakala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zerbitzuen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manufakturaren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artean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Adierazle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konposatua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50etik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behera</a:t>
            </a:r>
            <a:r>
              <a:rPr lang="es-ES"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lang="es-ES" sz="19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Langabezia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tasa % 6,3koa izan da 2024ko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urrian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baina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enplegua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ahulezia-aztarnak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erakusten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hasi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funtsezko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ekonomia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batzuetan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Alemanian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esaterako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8DA0C095-C2B8-4840-FDF6-336C1639E6E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247" y="3395927"/>
            <a:ext cx="7652122" cy="4516708"/>
          </a:xfrm>
          <a:prstGeom prst="rect">
            <a:avLst/>
          </a:prstGeom>
        </p:spPr>
      </p:pic>
      <p:pic>
        <p:nvPicPr>
          <p:cNvPr id="12" name="object 6">
            <a:extLst>
              <a:ext uri="{FF2B5EF4-FFF2-40B4-BE49-F238E27FC236}">
                <a16:creationId xmlns:a16="http://schemas.microsoft.com/office/drawing/2014/main" id="{A36AAB38-2DA0-04B6-3C3B-1326F0734DF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5639" y="3414445"/>
            <a:ext cx="7652122" cy="44796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2901A99-D9EF-5A14-D6FB-761D0601A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250" y="3472470"/>
            <a:ext cx="7772400" cy="43158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7154676-C1F4-640F-D2C6-D70590B6A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79" y="796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3087" y="10467085"/>
            <a:ext cx="126746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Eurostat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6322" y="8872118"/>
            <a:ext cx="13416280" cy="1420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153670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Azken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datuen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arabera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azpiko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inflazioak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apaltzeko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seinale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argiak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eman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azaroan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apur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bat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gora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arren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Inflazio-presiorik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handienen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sortzaileak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sektore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administratuak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;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adibidez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energia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oinarrizko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zerbitzuak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F08E381D-F10C-8799-176F-19E96BD5AC24}"/>
              </a:ext>
            </a:extLst>
          </p:cNvPr>
          <p:cNvSpPr txBox="1"/>
          <p:nvPr/>
        </p:nvSpPr>
        <p:spPr>
          <a:xfrm>
            <a:off x="783087" y="1855716"/>
            <a:ext cx="7287763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Eurogunea</a:t>
            </a: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:</a:t>
            </a:r>
            <a:r>
              <a:rPr sz="4950" spc="-24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prezioak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64B9BFD-1F34-E6AC-88F7-5DEF796743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190" y="3977623"/>
            <a:ext cx="8187832" cy="425420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EEB9102-663A-5EFA-7E59-C86C4E24BF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50" y="3925633"/>
            <a:ext cx="8106106" cy="42542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02330F-C87D-64B5-377C-D759B0A822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4" y="796"/>
            <a:ext cx="20104096" cy="11308554"/>
          </a:xfrm>
          <a:prstGeom prst="rect">
            <a:avLst/>
          </a:prstGeom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B3D588D9-14D9-5D62-0729-1D0D5A1C3617}"/>
              </a:ext>
            </a:extLst>
          </p:cNvPr>
          <p:cNvSpPr txBox="1"/>
          <p:nvPr/>
        </p:nvSpPr>
        <p:spPr>
          <a:xfrm>
            <a:off x="783086" y="1855716"/>
            <a:ext cx="10488163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Eurogunea</a:t>
            </a: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:</a:t>
            </a:r>
            <a:r>
              <a:rPr sz="4950" spc="-12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diru-politika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06962B-16A6-9FD3-A6E2-033F32F29245}"/>
              </a:ext>
            </a:extLst>
          </p:cNvPr>
          <p:cNvSpPr txBox="1"/>
          <p:nvPr/>
        </p:nvSpPr>
        <p:spPr>
          <a:xfrm>
            <a:off x="783087" y="10467085"/>
            <a:ext cx="92773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EZB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6A90B42-C85F-C0EE-725B-7171285F96BC}"/>
              </a:ext>
            </a:extLst>
          </p:cNvPr>
          <p:cNvSpPr txBox="1"/>
          <p:nvPr/>
        </p:nvSpPr>
        <p:spPr>
          <a:xfrm>
            <a:off x="11611795" y="4461640"/>
            <a:ext cx="6944995" cy="3108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525145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Europako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Banku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Zentralak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diru-politika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tentuz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kudeatzen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jarraitzen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du,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azpiko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inflazioaren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iraunkortasunaren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ondorioz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Aurreikuspenen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arabera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EBZk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interes-tasak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murrizten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jarraituko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du,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harik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inflazioa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luzaroan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egonkortu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arte,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beharbada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2025aren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amaiera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inguruan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7747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daiteke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murrizketen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arrazoizko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ibilbidea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:  2025eko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bigarren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hiruhilekoetan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jaitsiera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egitea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gordailu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-tasa % 1,75ean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ezartzea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126558FA-B791-97BB-FCDD-723A15982B8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032" y="3163746"/>
            <a:ext cx="9372086" cy="66800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898C85E-4F47-1153-A4AE-D1E2BC4826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7"/>
            <a:ext cx="20104805" cy="11308953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E9EC1553-38B3-7132-6CBE-5AD526BC9239}"/>
              </a:ext>
            </a:extLst>
          </p:cNvPr>
          <p:cNvSpPr txBox="1">
            <a:spLocks/>
          </p:cNvSpPr>
          <p:nvPr/>
        </p:nvSpPr>
        <p:spPr>
          <a:xfrm>
            <a:off x="1536991" y="5098661"/>
            <a:ext cx="492696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ES" sz="7000" dirty="0">
                <a:solidFill>
                  <a:srgbClr val="FFFFFF"/>
                </a:solidFill>
                <a:latin typeface="NewJuneRegular"/>
                <a:cs typeface="NewJuneRegular"/>
              </a:rPr>
              <a:t>3. </a:t>
            </a:r>
            <a:r>
              <a:rPr lang="es-ES" sz="7000" dirty="0" err="1">
                <a:solidFill>
                  <a:srgbClr val="FFFFFF"/>
                </a:solidFill>
                <a:latin typeface="NewJuneRegular"/>
                <a:cs typeface="NewJuneRegular"/>
              </a:rPr>
              <a:t>Espainia</a:t>
            </a:r>
            <a:endParaRPr lang="es-ES"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944</Words>
  <Application>Microsoft Macintosh PowerPoint</Application>
  <PresentationFormat>Personalizado</PresentationFormat>
  <Paragraphs>121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Calibri</vt:lpstr>
      <vt:lpstr>NewJuneBold</vt:lpstr>
      <vt:lpstr>NewJuneRegular</vt:lpstr>
      <vt:lpstr>NewJuneSemibold</vt:lpstr>
      <vt:lpstr>Office Theme</vt:lpstr>
      <vt:lpstr>2025ERAKO AURREIKUSPEN EKONOMIKOAK</vt:lpstr>
      <vt:lpstr>Presentación de PowerPoint</vt:lpstr>
      <vt:lpstr>1. AEB</vt:lpstr>
      <vt:lpstr>Presentación de PowerPoint</vt:lpstr>
      <vt:lpstr>2. Eurogunea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ECONOMÍA VASCA PERSPECTIVAS 2025</dc:title>
  <cp:lastModifiedBy>Microsoft Office User</cp:lastModifiedBy>
  <cp:revision>44</cp:revision>
  <dcterms:created xsi:type="dcterms:W3CDTF">2024-12-12T13:23:11Z</dcterms:created>
  <dcterms:modified xsi:type="dcterms:W3CDTF">2024-12-16T15:24:58Z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2024-12-12T00:00:00Z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2024-12-12T00:00:00Z</vt:filetime>
  </property>
  <property fmtid="{D5CDD505-2E9C-101B-9397-08002B2CF9AE}" pid="5" name="Producer">
    <vt:lpwstr>Adobe PDF Library 17.0</vt:lpwstr>
  </property>
</Properties>
</file>